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32"/>
  </p:notesMasterIdLst>
  <p:sldIdLst>
    <p:sldId id="272" r:id="rId3"/>
    <p:sldId id="526" r:id="rId4"/>
    <p:sldId id="417" r:id="rId5"/>
    <p:sldId id="536" r:id="rId6"/>
    <p:sldId id="462" r:id="rId7"/>
    <p:sldId id="538" r:id="rId8"/>
    <p:sldId id="476" r:id="rId9"/>
    <p:sldId id="521" r:id="rId10"/>
    <p:sldId id="512" r:id="rId11"/>
    <p:sldId id="533" r:id="rId12"/>
    <p:sldId id="510" r:id="rId13"/>
    <p:sldId id="513" r:id="rId14"/>
    <p:sldId id="514" r:id="rId15"/>
    <p:sldId id="530" r:id="rId16"/>
    <p:sldId id="515" r:id="rId17"/>
    <p:sldId id="519" r:id="rId18"/>
    <p:sldId id="522" r:id="rId19"/>
    <p:sldId id="256" r:id="rId20"/>
    <p:sldId id="257" r:id="rId21"/>
    <p:sldId id="258" r:id="rId22"/>
    <p:sldId id="260" r:id="rId23"/>
    <p:sldId id="262" r:id="rId24"/>
    <p:sldId id="264" r:id="rId25"/>
    <p:sldId id="265" r:id="rId26"/>
    <p:sldId id="261" r:id="rId27"/>
    <p:sldId id="267" r:id="rId28"/>
    <p:sldId id="266" r:id="rId29"/>
    <p:sldId id="268" r:id="rId30"/>
    <p:sldId id="365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 Marina Vega García" initials="LV" lastIdx="1" clrIdx="0">
    <p:extLst>
      <p:ext uri="{19B8F6BF-5375-455C-9EA6-DF929625EA0E}">
        <p15:presenceInfo xmlns:p15="http://schemas.microsoft.com/office/powerpoint/2012/main" userId="6f69e558ae55cb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55"/>
    <a:srgbClr val="961151"/>
    <a:srgbClr val="0CB393"/>
    <a:srgbClr val="B23C4D"/>
    <a:srgbClr val="C65D38"/>
    <a:srgbClr val="9E1E50"/>
    <a:srgbClr val="D9833E"/>
    <a:srgbClr val="7F7F7F"/>
    <a:srgbClr val="AC3E78"/>
    <a:srgbClr val="E6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2954"/>
  </p:normalViewPr>
  <p:slideViewPr>
    <p:cSldViewPr snapToGrid="0" snapToObjects="1">
      <p:cViewPr varScale="1">
        <p:scale>
          <a:sx n="80" d="100"/>
          <a:sy n="80" d="100"/>
        </p:scale>
        <p:origin x="1662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61151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Ausentismo</c:v>
                </c:pt>
                <c:pt idx="1">
                  <c:v>Cambio de Carrera</c:v>
                </c:pt>
                <c:pt idx="2">
                  <c:v>Cambio de Ciudad</c:v>
                </c:pt>
                <c:pt idx="3">
                  <c:v>Desconocido</c:v>
                </c:pt>
                <c:pt idx="4">
                  <c:v>Distancia a la UT</c:v>
                </c:pt>
                <c:pt idx="5">
                  <c:v>Incumplimiento de Estadías</c:v>
                </c:pt>
                <c:pt idx="6">
                  <c:v>Otras Causas</c:v>
                </c:pt>
                <c:pt idx="7">
                  <c:v>Motivos Personales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4-44B1-B490-57D70F1E5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2562976"/>
        <c:axId val="482559696"/>
      </c:barChart>
      <c:catAx>
        <c:axId val="48256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82559696"/>
        <c:crosses val="autoZero"/>
        <c:auto val="1"/>
        <c:lblAlgn val="ctr"/>
        <c:lblOffset val="100"/>
        <c:noMultiLvlLbl val="0"/>
      </c:catAx>
      <c:valAx>
        <c:axId val="482559696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2562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6567C-0964-412B-8EE9-8FF6A586EFF1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0D468E7-E73A-4FD7-BB07-9A90FD7B921E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TUTORÍAS  </a:t>
          </a:r>
        </a:p>
      </dgm:t>
    </dgm:pt>
    <dgm:pt modelId="{E3836B3D-1AB2-4DEF-BFEC-606D9ACCA20C}" type="parTrans" cxnId="{41740A50-7057-4EE6-943B-2D5825E569AD}">
      <dgm:prSet/>
      <dgm:spPr/>
      <dgm:t>
        <a:bodyPr/>
        <a:lstStyle/>
        <a:p>
          <a:endParaRPr lang="es-ES"/>
        </a:p>
      </dgm:t>
    </dgm:pt>
    <dgm:pt modelId="{89C445CE-9F99-47CC-A892-85A84DFBD4DC}" type="sibTrans" cxnId="{41740A50-7057-4EE6-943B-2D5825E569AD}">
      <dgm:prSet/>
      <dgm:spPr/>
      <dgm:t>
        <a:bodyPr/>
        <a:lstStyle/>
        <a:p>
          <a:endParaRPr lang="es-ES"/>
        </a:p>
      </dgm:t>
    </dgm:pt>
    <dgm:pt modelId="{8E833410-95C8-48FE-BA06-4B5A4F846B94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ASESORÍAS POR PARTE DE LA ACADEMIA DE CIENCIAS BÁSICAS, PARA ALUMNOS CON BAJO RENDIMIENTO ACADÉMICO.  </a:t>
          </a:r>
        </a:p>
      </dgm:t>
    </dgm:pt>
    <dgm:pt modelId="{4E415FF0-35E1-455D-AA58-59F5175CA8B3}" type="parTrans" cxnId="{C8A22782-5634-4776-B34A-9B9FC5FE292C}">
      <dgm:prSet/>
      <dgm:spPr/>
      <dgm:t>
        <a:bodyPr/>
        <a:lstStyle/>
        <a:p>
          <a:endParaRPr lang="es-ES"/>
        </a:p>
      </dgm:t>
    </dgm:pt>
    <dgm:pt modelId="{55B1BEA5-D57D-41EB-A408-8049FBA14336}" type="sibTrans" cxnId="{C8A22782-5634-4776-B34A-9B9FC5FE292C}">
      <dgm:prSet/>
      <dgm:spPr/>
      <dgm:t>
        <a:bodyPr/>
        <a:lstStyle/>
        <a:p>
          <a:endParaRPr lang="es-ES"/>
        </a:p>
      </dgm:t>
    </dgm:pt>
    <dgm:pt modelId="{3CE6F330-5222-427B-9EF3-EFF0488DA818}">
      <dgm:prSet custT="1"/>
      <dgm:spPr>
        <a:solidFill>
          <a:srgbClr val="C65D38"/>
        </a:solidFill>
      </dgm:spPr>
      <dgm:t>
        <a:bodyPr/>
        <a:lstStyle/>
        <a:p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CURSOS SABATINOS PARA EL REFORZAMIENTO DEL IDIOMA INGLÉS</a:t>
          </a:r>
        </a:p>
      </dgm:t>
    </dgm:pt>
    <dgm:pt modelId="{4E7A6EA1-64BA-4CC9-81D4-B81AD7FD9186}" type="parTrans" cxnId="{AAF90FB6-7E35-4FD3-85E7-1976DB3E6024}">
      <dgm:prSet/>
      <dgm:spPr/>
      <dgm:t>
        <a:bodyPr/>
        <a:lstStyle/>
        <a:p>
          <a:endParaRPr lang="es-ES"/>
        </a:p>
      </dgm:t>
    </dgm:pt>
    <dgm:pt modelId="{1C973F8A-3552-4B41-B9C6-A38C9CD57A15}" type="sibTrans" cxnId="{AAF90FB6-7E35-4FD3-85E7-1976DB3E6024}">
      <dgm:prSet/>
      <dgm:spPr/>
      <dgm:t>
        <a:bodyPr/>
        <a:lstStyle/>
        <a:p>
          <a:endParaRPr lang="es-ES"/>
        </a:p>
      </dgm:t>
    </dgm:pt>
    <dgm:pt modelId="{AD199185-B048-423F-A4CB-C1970BC13BD7}">
      <dgm:prSet custT="1"/>
      <dgm:spPr/>
      <dgm:t>
        <a:bodyPr/>
        <a:lstStyle/>
        <a:p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APOYO SOCIOEMOCIONAL </a:t>
          </a:r>
        </a:p>
      </dgm:t>
    </dgm:pt>
    <dgm:pt modelId="{2DE58BC8-DD41-4446-B564-CDB291553B57}" type="parTrans" cxnId="{4A46EF13-149E-4788-BB6F-9D61AE2CCC65}">
      <dgm:prSet/>
      <dgm:spPr/>
      <dgm:t>
        <a:bodyPr/>
        <a:lstStyle/>
        <a:p>
          <a:endParaRPr lang="es-MX"/>
        </a:p>
      </dgm:t>
    </dgm:pt>
    <dgm:pt modelId="{8556DD40-CAB6-4FF0-B767-0724331C757C}" type="sibTrans" cxnId="{4A46EF13-149E-4788-BB6F-9D61AE2CCC65}">
      <dgm:prSet/>
      <dgm:spPr/>
      <dgm:t>
        <a:bodyPr/>
        <a:lstStyle/>
        <a:p>
          <a:endParaRPr lang="es-MX"/>
        </a:p>
      </dgm:t>
    </dgm:pt>
    <dgm:pt modelId="{DEDCC7F2-4E88-4CF5-B670-6BD97361558B}" type="pres">
      <dgm:prSet presAssocID="{44E6567C-0964-412B-8EE9-8FF6A586EFF1}" presName="linear" presStyleCnt="0">
        <dgm:presLayoutVars>
          <dgm:dir/>
          <dgm:animLvl val="lvl"/>
          <dgm:resizeHandles val="exact"/>
        </dgm:presLayoutVars>
      </dgm:prSet>
      <dgm:spPr/>
    </dgm:pt>
    <dgm:pt modelId="{484A77DC-3712-4558-83D1-E6B93913B494}" type="pres">
      <dgm:prSet presAssocID="{F0D468E7-E73A-4FD7-BB07-9A90FD7B921E}" presName="parentLin" presStyleCnt="0"/>
      <dgm:spPr/>
    </dgm:pt>
    <dgm:pt modelId="{3106B3E5-D5E0-48A3-B039-9672A86D0FC6}" type="pres">
      <dgm:prSet presAssocID="{F0D468E7-E73A-4FD7-BB07-9A90FD7B921E}" presName="parentLeftMargin" presStyleLbl="node1" presStyleIdx="0" presStyleCnt="4"/>
      <dgm:spPr/>
    </dgm:pt>
    <dgm:pt modelId="{556DBDAF-9722-461E-9979-BDCF2D81605E}" type="pres">
      <dgm:prSet presAssocID="{F0D468E7-E73A-4FD7-BB07-9A90FD7B921E}" presName="parentText" presStyleLbl="node1" presStyleIdx="0" presStyleCnt="4" custLinFactNeighborX="-4018" custLinFactNeighborY="17698">
        <dgm:presLayoutVars>
          <dgm:chMax val="0"/>
          <dgm:bulletEnabled val="1"/>
        </dgm:presLayoutVars>
      </dgm:prSet>
      <dgm:spPr/>
    </dgm:pt>
    <dgm:pt modelId="{BFACD1FF-4B56-4558-8D99-61A8D032A6CF}" type="pres">
      <dgm:prSet presAssocID="{F0D468E7-E73A-4FD7-BB07-9A90FD7B921E}" presName="negativeSpace" presStyleCnt="0"/>
      <dgm:spPr/>
    </dgm:pt>
    <dgm:pt modelId="{4769533A-6BA3-47EF-BF99-79004094D2B5}" type="pres">
      <dgm:prSet presAssocID="{F0D468E7-E73A-4FD7-BB07-9A90FD7B921E}" presName="childText" presStyleLbl="conFgAcc1" presStyleIdx="0" presStyleCnt="4" custLinFactNeighborX="6034" custLinFactNeighborY="43677">
        <dgm:presLayoutVars>
          <dgm:bulletEnabled val="1"/>
        </dgm:presLayoutVars>
      </dgm:prSet>
      <dgm:spPr/>
    </dgm:pt>
    <dgm:pt modelId="{6EC381B8-3139-4706-BA1C-578902116A07}" type="pres">
      <dgm:prSet presAssocID="{89C445CE-9F99-47CC-A892-85A84DFBD4DC}" presName="spaceBetweenRectangles" presStyleCnt="0"/>
      <dgm:spPr/>
    </dgm:pt>
    <dgm:pt modelId="{12AD4FC0-500A-4EBA-AB57-5940DFA28B88}" type="pres">
      <dgm:prSet presAssocID="{8E833410-95C8-48FE-BA06-4B5A4F846B94}" presName="parentLin" presStyleCnt="0"/>
      <dgm:spPr/>
    </dgm:pt>
    <dgm:pt modelId="{8CFEA0ED-88A4-4E6B-85D6-5F74FC4D22FF}" type="pres">
      <dgm:prSet presAssocID="{8E833410-95C8-48FE-BA06-4B5A4F846B94}" presName="parentLeftMargin" presStyleLbl="node1" presStyleIdx="0" presStyleCnt="4"/>
      <dgm:spPr/>
    </dgm:pt>
    <dgm:pt modelId="{41460790-DD8F-4441-BAC1-47FC171D8981}" type="pres">
      <dgm:prSet presAssocID="{8E833410-95C8-48FE-BA06-4B5A4F846B94}" presName="parentText" presStyleLbl="node1" presStyleIdx="1" presStyleCnt="4" custScaleX="135751" custScaleY="164677" custLinFactNeighborX="-3925" custLinFactNeighborY="11802">
        <dgm:presLayoutVars>
          <dgm:chMax val="0"/>
          <dgm:bulletEnabled val="1"/>
        </dgm:presLayoutVars>
      </dgm:prSet>
      <dgm:spPr/>
    </dgm:pt>
    <dgm:pt modelId="{D3424F8D-906B-48B7-8650-9E2CAB50BF62}" type="pres">
      <dgm:prSet presAssocID="{8E833410-95C8-48FE-BA06-4B5A4F846B94}" presName="negativeSpace" presStyleCnt="0"/>
      <dgm:spPr/>
    </dgm:pt>
    <dgm:pt modelId="{42FC037E-3BA7-425E-A4D1-415A4CE59C20}" type="pres">
      <dgm:prSet presAssocID="{8E833410-95C8-48FE-BA06-4B5A4F846B94}" presName="childText" presStyleLbl="conFgAcc1" presStyleIdx="1" presStyleCnt="4">
        <dgm:presLayoutVars>
          <dgm:bulletEnabled val="1"/>
        </dgm:presLayoutVars>
      </dgm:prSet>
      <dgm:spPr/>
    </dgm:pt>
    <dgm:pt modelId="{504DED0A-BE6B-4D4B-9C24-66B0B69285E1}" type="pres">
      <dgm:prSet presAssocID="{55B1BEA5-D57D-41EB-A408-8049FBA14336}" presName="spaceBetweenRectangles" presStyleCnt="0"/>
      <dgm:spPr/>
    </dgm:pt>
    <dgm:pt modelId="{C6A61D5A-637A-47FD-8BD8-1389CCC0EE65}" type="pres">
      <dgm:prSet presAssocID="{3CE6F330-5222-427B-9EF3-EFF0488DA818}" presName="parentLin" presStyleCnt="0"/>
      <dgm:spPr/>
    </dgm:pt>
    <dgm:pt modelId="{E41B151B-2A96-4256-BB41-B6ABDD5EA29B}" type="pres">
      <dgm:prSet presAssocID="{3CE6F330-5222-427B-9EF3-EFF0488DA818}" presName="parentLeftMargin" presStyleLbl="node1" presStyleIdx="1" presStyleCnt="4"/>
      <dgm:spPr/>
    </dgm:pt>
    <dgm:pt modelId="{939E1665-61E8-4D2A-9723-623A5863FDE1}" type="pres">
      <dgm:prSet presAssocID="{3CE6F330-5222-427B-9EF3-EFF0488DA818}" presName="parentText" presStyleLbl="node1" presStyleIdx="2" presStyleCnt="4" custScaleX="132583" custScaleY="125215" custLinFactNeighborX="-4018" custLinFactNeighborY="4697">
        <dgm:presLayoutVars>
          <dgm:chMax val="0"/>
          <dgm:bulletEnabled val="1"/>
        </dgm:presLayoutVars>
      </dgm:prSet>
      <dgm:spPr/>
    </dgm:pt>
    <dgm:pt modelId="{1979F672-AB2C-4F52-BDB3-CED09812B281}" type="pres">
      <dgm:prSet presAssocID="{3CE6F330-5222-427B-9EF3-EFF0488DA818}" presName="negativeSpace" presStyleCnt="0"/>
      <dgm:spPr/>
    </dgm:pt>
    <dgm:pt modelId="{709895EF-8C6E-4FA4-AD1B-919337E6B9AE}" type="pres">
      <dgm:prSet presAssocID="{3CE6F330-5222-427B-9EF3-EFF0488DA818}" presName="childText" presStyleLbl="conFgAcc1" presStyleIdx="2" presStyleCnt="4">
        <dgm:presLayoutVars>
          <dgm:bulletEnabled val="1"/>
        </dgm:presLayoutVars>
      </dgm:prSet>
      <dgm:spPr/>
    </dgm:pt>
    <dgm:pt modelId="{54EAE4C5-4DA6-4DF6-9F76-3A07F88177B8}" type="pres">
      <dgm:prSet presAssocID="{1C973F8A-3552-4B41-B9C6-A38C9CD57A15}" presName="spaceBetweenRectangles" presStyleCnt="0"/>
      <dgm:spPr/>
    </dgm:pt>
    <dgm:pt modelId="{FF701344-0586-4A87-B9A6-5C01C9D6FC6A}" type="pres">
      <dgm:prSet presAssocID="{AD199185-B048-423F-A4CB-C1970BC13BD7}" presName="parentLin" presStyleCnt="0"/>
      <dgm:spPr/>
    </dgm:pt>
    <dgm:pt modelId="{AF9001B9-4E7D-461A-8464-E489654360CA}" type="pres">
      <dgm:prSet presAssocID="{AD199185-B048-423F-A4CB-C1970BC13BD7}" presName="parentLeftMargin" presStyleLbl="node1" presStyleIdx="2" presStyleCnt="4"/>
      <dgm:spPr/>
    </dgm:pt>
    <dgm:pt modelId="{9C185273-8369-4AF2-9F48-38210BA90686}" type="pres">
      <dgm:prSet presAssocID="{AD199185-B048-423F-A4CB-C1970BC13BD7}" presName="parentText" presStyleLbl="node1" presStyleIdx="3" presStyleCnt="4" custLinFactNeighborX="-4018" custLinFactNeighborY="4626">
        <dgm:presLayoutVars>
          <dgm:chMax val="0"/>
          <dgm:bulletEnabled val="1"/>
        </dgm:presLayoutVars>
      </dgm:prSet>
      <dgm:spPr/>
    </dgm:pt>
    <dgm:pt modelId="{64C907D3-28CE-4E6E-9E2C-965E511CAC11}" type="pres">
      <dgm:prSet presAssocID="{AD199185-B048-423F-A4CB-C1970BC13BD7}" presName="negativeSpace" presStyleCnt="0"/>
      <dgm:spPr/>
    </dgm:pt>
    <dgm:pt modelId="{59B71CBF-A90A-416B-BFA8-0706D4FA7D51}" type="pres">
      <dgm:prSet presAssocID="{AD199185-B048-423F-A4CB-C1970BC13BD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6AE501-90BA-47B9-9FE8-29FC0BACFE19}" type="presOf" srcId="{AD199185-B048-423F-A4CB-C1970BC13BD7}" destId="{AF9001B9-4E7D-461A-8464-E489654360CA}" srcOrd="0" destOrd="0" presId="urn:microsoft.com/office/officeart/2005/8/layout/list1"/>
    <dgm:cxn modelId="{4A46EF13-149E-4788-BB6F-9D61AE2CCC65}" srcId="{44E6567C-0964-412B-8EE9-8FF6A586EFF1}" destId="{AD199185-B048-423F-A4CB-C1970BC13BD7}" srcOrd="3" destOrd="0" parTransId="{2DE58BC8-DD41-4446-B564-CDB291553B57}" sibTransId="{8556DD40-CAB6-4FF0-B767-0724331C757C}"/>
    <dgm:cxn modelId="{B99DE036-2AED-475E-B93A-3DFF5F5A58D0}" type="presOf" srcId="{8E833410-95C8-48FE-BA06-4B5A4F846B94}" destId="{8CFEA0ED-88A4-4E6B-85D6-5F74FC4D22FF}" srcOrd="0" destOrd="0" presId="urn:microsoft.com/office/officeart/2005/8/layout/list1"/>
    <dgm:cxn modelId="{41740A50-7057-4EE6-943B-2D5825E569AD}" srcId="{44E6567C-0964-412B-8EE9-8FF6A586EFF1}" destId="{F0D468E7-E73A-4FD7-BB07-9A90FD7B921E}" srcOrd="0" destOrd="0" parTransId="{E3836B3D-1AB2-4DEF-BFEC-606D9ACCA20C}" sibTransId="{89C445CE-9F99-47CC-A892-85A84DFBD4DC}"/>
    <dgm:cxn modelId="{1A0C6672-3A21-4FB3-A5D3-8B95CFC8B61C}" type="presOf" srcId="{F0D468E7-E73A-4FD7-BB07-9A90FD7B921E}" destId="{3106B3E5-D5E0-48A3-B039-9672A86D0FC6}" srcOrd="0" destOrd="0" presId="urn:microsoft.com/office/officeart/2005/8/layout/list1"/>
    <dgm:cxn modelId="{C8A22782-5634-4776-B34A-9B9FC5FE292C}" srcId="{44E6567C-0964-412B-8EE9-8FF6A586EFF1}" destId="{8E833410-95C8-48FE-BA06-4B5A4F846B94}" srcOrd="1" destOrd="0" parTransId="{4E415FF0-35E1-455D-AA58-59F5175CA8B3}" sibTransId="{55B1BEA5-D57D-41EB-A408-8049FBA14336}"/>
    <dgm:cxn modelId="{44D57E95-D4F7-48F2-BEA2-FAA6A513ED86}" type="presOf" srcId="{3CE6F330-5222-427B-9EF3-EFF0488DA818}" destId="{E41B151B-2A96-4256-BB41-B6ABDD5EA29B}" srcOrd="0" destOrd="0" presId="urn:microsoft.com/office/officeart/2005/8/layout/list1"/>
    <dgm:cxn modelId="{F3AF80AB-5BD9-43F6-9891-C03A0CF4E4DD}" type="presOf" srcId="{8E833410-95C8-48FE-BA06-4B5A4F846B94}" destId="{41460790-DD8F-4441-BAC1-47FC171D8981}" srcOrd="1" destOrd="0" presId="urn:microsoft.com/office/officeart/2005/8/layout/list1"/>
    <dgm:cxn modelId="{AAF90FB6-7E35-4FD3-85E7-1976DB3E6024}" srcId="{44E6567C-0964-412B-8EE9-8FF6A586EFF1}" destId="{3CE6F330-5222-427B-9EF3-EFF0488DA818}" srcOrd="2" destOrd="0" parTransId="{4E7A6EA1-64BA-4CC9-81D4-B81AD7FD9186}" sibTransId="{1C973F8A-3552-4B41-B9C6-A38C9CD57A15}"/>
    <dgm:cxn modelId="{6E7A74C2-BC52-477E-B64B-14E827D73C11}" type="presOf" srcId="{AD199185-B048-423F-A4CB-C1970BC13BD7}" destId="{9C185273-8369-4AF2-9F48-38210BA90686}" srcOrd="1" destOrd="0" presId="urn:microsoft.com/office/officeart/2005/8/layout/list1"/>
    <dgm:cxn modelId="{0C154DD1-4C77-4721-B0FB-26D07BE27948}" type="presOf" srcId="{3CE6F330-5222-427B-9EF3-EFF0488DA818}" destId="{939E1665-61E8-4D2A-9723-623A5863FDE1}" srcOrd="1" destOrd="0" presId="urn:microsoft.com/office/officeart/2005/8/layout/list1"/>
    <dgm:cxn modelId="{FC51E6FE-AFDE-4EF6-B7B0-17F037C366DA}" type="presOf" srcId="{F0D468E7-E73A-4FD7-BB07-9A90FD7B921E}" destId="{556DBDAF-9722-461E-9979-BDCF2D81605E}" srcOrd="1" destOrd="0" presId="urn:microsoft.com/office/officeart/2005/8/layout/list1"/>
    <dgm:cxn modelId="{5698E1FF-40C6-4E32-9320-DCA1838CA577}" type="presOf" srcId="{44E6567C-0964-412B-8EE9-8FF6A586EFF1}" destId="{DEDCC7F2-4E88-4CF5-B670-6BD97361558B}" srcOrd="0" destOrd="0" presId="urn:microsoft.com/office/officeart/2005/8/layout/list1"/>
    <dgm:cxn modelId="{42E4FC25-B28E-401E-A284-F7A4D564ACDE}" type="presParOf" srcId="{DEDCC7F2-4E88-4CF5-B670-6BD97361558B}" destId="{484A77DC-3712-4558-83D1-E6B93913B494}" srcOrd="0" destOrd="0" presId="urn:microsoft.com/office/officeart/2005/8/layout/list1"/>
    <dgm:cxn modelId="{BE71CA40-C715-4FF1-8F6B-6EAFCA00670F}" type="presParOf" srcId="{484A77DC-3712-4558-83D1-E6B93913B494}" destId="{3106B3E5-D5E0-48A3-B039-9672A86D0FC6}" srcOrd="0" destOrd="0" presId="urn:microsoft.com/office/officeart/2005/8/layout/list1"/>
    <dgm:cxn modelId="{E5BF4BAE-FE81-4451-A27A-F6E48B1CF0DC}" type="presParOf" srcId="{484A77DC-3712-4558-83D1-E6B93913B494}" destId="{556DBDAF-9722-461E-9979-BDCF2D81605E}" srcOrd="1" destOrd="0" presId="urn:microsoft.com/office/officeart/2005/8/layout/list1"/>
    <dgm:cxn modelId="{4A4E8E53-B966-404D-93B4-F5CEB6F29899}" type="presParOf" srcId="{DEDCC7F2-4E88-4CF5-B670-6BD97361558B}" destId="{BFACD1FF-4B56-4558-8D99-61A8D032A6CF}" srcOrd="1" destOrd="0" presId="urn:microsoft.com/office/officeart/2005/8/layout/list1"/>
    <dgm:cxn modelId="{10F88DDC-5B01-44E2-B379-46761DA1D524}" type="presParOf" srcId="{DEDCC7F2-4E88-4CF5-B670-6BD97361558B}" destId="{4769533A-6BA3-47EF-BF99-79004094D2B5}" srcOrd="2" destOrd="0" presId="urn:microsoft.com/office/officeart/2005/8/layout/list1"/>
    <dgm:cxn modelId="{E406E0B2-6865-4615-BAEC-99820D3FE18A}" type="presParOf" srcId="{DEDCC7F2-4E88-4CF5-B670-6BD97361558B}" destId="{6EC381B8-3139-4706-BA1C-578902116A07}" srcOrd="3" destOrd="0" presId="urn:microsoft.com/office/officeart/2005/8/layout/list1"/>
    <dgm:cxn modelId="{D8B4FF5A-6581-44CC-A1D5-D8DB4E823552}" type="presParOf" srcId="{DEDCC7F2-4E88-4CF5-B670-6BD97361558B}" destId="{12AD4FC0-500A-4EBA-AB57-5940DFA28B88}" srcOrd="4" destOrd="0" presId="urn:microsoft.com/office/officeart/2005/8/layout/list1"/>
    <dgm:cxn modelId="{05516923-ABF1-48BF-BC7F-9C48B3209E1A}" type="presParOf" srcId="{12AD4FC0-500A-4EBA-AB57-5940DFA28B88}" destId="{8CFEA0ED-88A4-4E6B-85D6-5F74FC4D22FF}" srcOrd="0" destOrd="0" presId="urn:microsoft.com/office/officeart/2005/8/layout/list1"/>
    <dgm:cxn modelId="{9CDDE249-979A-4518-85A2-5FB71D05769E}" type="presParOf" srcId="{12AD4FC0-500A-4EBA-AB57-5940DFA28B88}" destId="{41460790-DD8F-4441-BAC1-47FC171D8981}" srcOrd="1" destOrd="0" presId="urn:microsoft.com/office/officeart/2005/8/layout/list1"/>
    <dgm:cxn modelId="{BB42735B-9258-409B-9765-6836641B25E6}" type="presParOf" srcId="{DEDCC7F2-4E88-4CF5-B670-6BD97361558B}" destId="{D3424F8D-906B-48B7-8650-9E2CAB50BF62}" srcOrd="5" destOrd="0" presId="urn:microsoft.com/office/officeart/2005/8/layout/list1"/>
    <dgm:cxn modelId="{B0E7D44E-9493-4A36-99CB-381DD52B120E}" type="presParOf" srcId="{DEDCC7F2-4E88-4CF5-B670-6BD97361558B}" destId="{42FC037E-3BA7-425E-A4D1-415A4CE59C20}" srcOrd="6" destOrd="0" presId="urn:microsoft.com/office/officeart/2005/8/layout/list1"/>
    <dgm:cxn modelId="{0DA949D3-3E48-4C3F-94D1-3A61EC810EBA}" type="presParOf" srcId="{DEDCC7F2-4E88-4CF5-B670-6BD97361558B}" destId="{504DED0A-BE6B-4D4B-9C24-66B0B69285E1}" srcOrd="7" destOrd="0" presId="urn:microsoft.com/office/officeart/2005/8/layout/list1"/>
    <dgm:cxn modelId="{AF8B58F7-F9CB-42DB-B64B-0C248BCF1A5C}" type="presParOf" srcId="{DEDCC7F2-4E88-4CF5-B670-6BD97361558B}" destId="{C6A61D5A-637A-47FD-8BD8-1389CCC0EE65}" srcOrd="8" destOrd="0" presId="urn:microsoft.com/office/officeart/2005/8/layout/list1"/>
    <dgm:cxn modelId="{E8099D83-4CB1-4215-B5C2-53FD303C7199}" type="presParOf" srcId="{C6A61D5A-637A-47FD-8BD8-1389CCC0EE65}" destId="{E41B151B-2A96-4256-BB41-B6ABDD5EA29B}" srcOrd="0" destOrd="0" presId="urn:microsoft.com/office/officeart/2005/8/layout/list1"/>
    <dgm:cxn modelId="{02E4AB81-08C7-4C26-A0C6-61A9DBBEFA27}" type="presParOf" srcId="{C6A61D5A-637A-47FD-8BD8-1389CCC0EE65}" destId="{939E1665-61E8-4D2A-9723-623A5863FDE1}" srcOrd="1" destOrd="0" presId="urn:microsoft.com/office/officeart/2005/8/layout/list1"/>
    <dgm:cxn modelId="{E54A11EB-1D58-44F6-AB1F-7EB0ED5D3682}" type="presParOf" srcId="{DEDCC7F2-4E88-4CF5-B670-6BD97361558B}" destId="{1979F672-AB2C-4F52-BDB3-CED09812B281}" srcOrd="9" destOrd="0" presId="urn:microsoft.com/office/officeart/2005/8/layout/list1"/>
    <dgm:cxn modelId="{BDFB99B8-BDDE-4748-B79A-3C785FD04112}" type="presParOf" srcId="{DEDCC7F2-4E88-4CF5-B670-6BD97361558B}" destId="{709895EF-8C6E-4FA4-AD1B-919337E6B9AE}" srcOrd="10" destOrd="0" presId="urn:microsoft.com/office/officeart/2005/8/layout/list1"/>
    <dgm:cxn modelId="{98689A57-D6B0-4295-B296-FDB4AF7E663E}" type="presParOf" srcId="{DEDCC7F2-4E88-4CF5-B670-6BD97361558B}" destId="{54EAE4C5-4DA6-4DF6-9F76-3A07F88177B8}" srcOrd="11" destOrd="0" presId="urn:microsoft.com/office/officeart/2005/8/layout/list1"/>
    <dgm:cxn modelId="{D8B42DE0-EEF0-4AFB-A91A-F970396921A5}" type="presParOf" srcId="{DEDCC7F2-4E88-4CF5-B670-6BD97361558B}" destId="{FF701344-0586-4A87-B9A6-5C01C9D6FC6A}" srcOrd="12" destOrd="0" presId="urn:microsoft.com/office/officeart/2005/8/layout/list1"/>
    <dgm:cxn modelId="{715B1BB2-855D-4756-A782-814555EB7335}" type="presParOf" srcId="{FF701344-0586-4A87-B9A6-5C01C9D6FC6A}" destId="{AF9001B9-4E7D-461A-8464-E489654360CA}" srcOrd="0" destOrd="0" presId="urn:microsoft.com/office/officeart/2005/8/layout/list1"/>
    <dgm:cxn modelId="{1E8A2227-953C-4EE3-9BEE-D15C0CE7A843}" type="presParOf" srcId="{FF701344-0586-4A87-B9A6-5C01C9D6FC6A}" destId="{9C185273-8369-4AF2-9F48-38210BA90686}" srcOrd="1" destOrd="0" presId="urn:microsoft.com/office/officeart/2005/8/layout/list1"/>
    <dgm:cxn modelId="{97043DEF-928B-49A0-A009-41F5715C2E1E}" type="presParOf" srcId="{DEDCC7F2-4E88-4CF5-B670-6BD97361558B}" destId="{64C907D3-28CE-4E6E-9E2C-965E511CAC11}" srcOrd="13" destOrd="0" presId="urn:microsoft.com/office/officeart/2005/8/layout/list1"/>
    <dgm:cxn modelId="{195B035B-255B-4D07-AEEA-C1DCD87D10F9}" type="presParOf" srcId="{DEDCC7F2-4E88-4CF5-B670-6BD97361558B}" destId="{59B71CBF-A90A-416B-BFA8-0706D4FA7D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9533A-6BA3-47EF-BF99-79004094D2B5}">
      <dsp:nvSpPr>
        <dsp:cNvPr id="0" name=""/>
        <dsp:cNvSpPr/>
      </dsp:nvSpPr>
      <dsp:spPr>
        <a:xfrm>
          <a:off x="0" y="353389"/>
          <a:ext cx="705460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DBDAF-9722-461E-9979-BDCF2D81605E}">
      <dsp:nvSpPr>
        <dsp:cNvPr id="0" name=""/>
        <dsp:cNvSpPr/>
      </dsp:nvSpPr>
      <dsp:spPr>
        <a:xfrm>
          <a:off x="338557" y="115507"/>
          <a:ext cx="4938221" cy="5904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53" tIns="0" rIns="1866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TUTORÍAS  </a:t>
          </a:r>
        </a:p>
      </dsp:txBody>
      <dsp:txXfrm>
        <a:off x="367378" y="144328"/>
        <a:ext cx="4880579" cy="532758"/>
      </dsp:txXfrm>
    </dsp:sp>
    <dsp:sp modelId="{42FC037E-3BA7-425E-A4D1-415A4CE59C20}">
      <dsp:nvSpPr>
        <dsp:cNvPr id="0" name=""/>
        <dsp:cNvSpPr/>
      </dsp:nvSpPr>
      <dsp:spPr>
        <a:xfrm>
          <a:off x="0" y="1595271"/>
          <a:ext cx="705460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60790-DD8F-4441-BAC1-47FC171D8981}">
      <dsp:nvSpPr>
        <dsp:cNvPr id="0" name=""/>
        <dsp:cNvSpPr/>
      </dsp:nvSpPr>
      <dsp:spPr>
        <a:xfrm>
          <a:off x="338554" y="987897"/>
          <a:ext cx="6697138" cy="972253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53" tIns="0" rIns="1866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ASESORÍAS POR PARTE DE LA ACADEMIA DE CIENCIAS BÁSICAS, PARA ALUMNOS CON BAJO RENDIMIENTO ACADÉMICO.  </a:t>
          </a:r>
        </a:p>
      </dsp:txBody>
      <dsp:txXfrm>
        <a:off x="386015" y="1035358"/>
        <a:ext cx="6602216" cy="877331"/>
      </dsp:txXfrm>
    </dsp:sp>
    <dsp:sp modelId="{709895EF-8C6E-4FA4-AD1B-919337E6B9AE}">
      <dsp:nvSpPr>
        <dsp:cNvPr id="0" name=""/>
        <dsp:cNvSpPr/>
      </dsp:nvSpPr>
      <dsp:spPr>
        <a:xfrm>
          <a:off x="0" y="2651340"/>
          <a:ext cx="705460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E1665-61E8-4D2A-9723-623A5863FDE1}">
      <dsp:nvSpPr>
        <dsp:cNvPr id="0" name=""/>
        <dsp:cNvSpPr/>
      </dsp:nvSpPr>
      <dsp:spPr>
        <a:xfrm>
          <a:off x="338557" y="2235002"/>
          <a:ext cx="6547242" cy="739269"/>
        </a:xfrm>
        <a:prstGeom prst="roundRect">
          <a:avLst/>
        </a:prstGeom>
        <a:solidFill>
          <a:srgbClr val="C65D3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53" tIns="0" rIns="1866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CURSOS SABATINOS PARA EL REFORZAMIENTO DEL IDIOMA INGLÉS</a:t>
          </a:r>
        </a:p>
      </dsp:txBody>
      <dsp:txXfrm>
        <a:off x="374645" y="2271090"/>
        <a:ext cx="6475066" cy="667093"/>
      </dsp:txXfrm>
    </dsp:sp>
    <dsp:sp modelId="{59B71CBF-A90A-416B-BFA8-0706D4FA7D51}">
      <dsp:nvSpPr>
        <dsp:cNvPr id="0" name=""/>
        <dsp:cNvSpPr/>
      </dsp:nvSpPr>
      <dsp:spPr>
        <a:xfrm>
          <a:off x="0" y="3558540"/>
          <a:ext cx="705460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85273-8369-4AF2-9F48-38210BA90686}">
      <dsp:nvSpPr>
        <dsp:cNvPr id="0" name=""/>
        <dsp:cNvSpPr/>
      </dsp:nvSpPr>
      <dsp:spPr>
        <a:xfrm>
          <a:off x="338557" y="3290652"/>
          <a:ext cx="4938221" cy="59040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53" tIns="0" rIns="1866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APOYO SOCIOEMOCIONAL </a:t>
          </a:r>
        </a:p>
      </dsp:txBody>
      <dsp:txXfrm>
        <a:off x="367378" y="3319473"/>
        <a:ext cx="488057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F67E-0F85-4D57-B2A4-B767B2F3F6BC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1C104-E911-485A-A5A7-AE5C389F3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75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1C104-E911-485A-A5A7-AE5C389F32F1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10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3a61817b3a5568_9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e3a61817b3a5568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3a61817b3a5568_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e3a61817b3a5568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3a61817b3a5568_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e3a61817b3a5568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3a61817b3a5568_3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e3a61817b3a5568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1C104-E911-485A-A5A7-AE5C389F32F1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7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f0798f3cbc89b7_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3f0798f3cbc89b7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3a61817b3a5568_5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e3a61817b3a5568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3a61817b3a5568_8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e3a61817b3a556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3a61817b3a5568_6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e3a61817b3a5568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f0798f3cbc89b7_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3f0798f3cbc89b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7b640957a6b093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c7b640957a6b09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52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4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54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25"/>
            </a:lvl1pPr>
            <a:lvl2pPr marL="442930" indent="0" algn="ctr">
              <a:buNone/>
              <a:defRPr sz="1938"/>
            </a:lvl2pPr>
            <a:lvl3pPr marL="885861" indent="0" algn="ctr">
              <a:buNone/>
              <a:defRPr sz="1744"/>
            </a:lvl3pPr>
            <a:lvl4pPr marL="1328790" indent="0" algn="ctr">
              <a:buNone/>
              <a:defRPr sz="1550"/>
            </a:lvl4pPr>
            <a:lvl5pPr marL="1771721" indent="0" algn="ctr">
              <a:buNone/>
              <a:defRPr sz="1550"/>
            </a:lvl5pPr>
            <a:lvl6pPr marL="2214651" indent="0" algn="ctr">
              <a:buNone/>
              <a:defRPr sz="1550"/>
            </a:lvl6pPr>
            <a:lvl7pPr marL="2657582" indent="0" algn="ctr">
              <a:buNone/>
              <a:defRPr sz="1550"/>
            </a:lvl7pPr>
            <a:lvl8pPr marL="3100511" indent="0" algn="ctr">
              <a:buNone/>
              <a:defRPr sz="1550"/>
            </a:lvl8pPr>
            <a:lvl9pPr marL="3543442" indent="0" algn="ctr">
              <a:buNone/>
              <a:defRPr sz="15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73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907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25">
                <a:solidFill>
                  <a:schemeClr val="tx1"/>
                </a:solidFill>
              </a:defRPr>
            </a:lvl1pPr>
            <a:lvl2pPr marL="442930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88586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3pPr>
            <a:lvl4pPr marL="1328790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77172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21465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65758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10051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54344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9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76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0" indent="0">
              <a:buNone/>
              <a:defRPr sz="1938" b="1"/>
            </a:lvl2pPr>
            <a:lvl3pPr marL="885861" indent="0">
              <a:buNone/>
              <a:defRPr sz="1744" b="1"/>
            </a:lvl3pPr>
            <a:lvl4pPr marL="1328790" indent="0">
              <a:buNone/>
              <a:defRPr sz="1550" b="1"/>
            </a:lvl4pPr>
            <a:lvl5pPr marL="1771721" indent="0">
              <a:buNone/>
              <a:defRPr sz="1550" b="1"/>
            </a:lvl5pPr>
            <a:lvl6pPr marL="2214651" indent="0">
              <a:buNone/>
              <a:defRPr sz="1550" b="1"/>
            </a:lvl6pPr>
            <a:lvl7pPr marL="2657582" indent="0">
              <a:buNone/>
              <a:defRPr sz="1550" b="1"/>
            </a:lvl7pPr>
            <a:lvl8pPr marL="3100511" indent="0">
              <a:buNone/>
              <a:defRPr sz="1550" b="1"/>
            </a:lvl8pPr>
            <a:lvl9pPr marL="3543442" indent="0">
              <a:buNone/>
              <a:defRPr sz="15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0" indent="0">
              <a:buNone/>
              <a:defRPr sz="1938" b="1"/>
            </a:lvl2pPr>
            <a:lvl3pPr marL="885861" indent="0">
              <a:buNone/>
              <a:defRPr sz="1744" b="1"/>
            </a:lvl3pPr>
            <a:lvl4pPr marL="1328790" indent="0">
              <a:buNone/>
              <a:defRPr sz="1550" b="1"/>
            </a:lvl4pPr>
            <a:lvl5pPr marL="1771721" indent="0">
              <a:buNone/>
              <a:defRPr sz="1550" b="1"/>
            </a:lvl5pPr>
            <a:lvl6pPr marL="2214651" indent="0">
              <a:buNone/>
              <a:defRPr sz="1550" b="1"/>
            </a:lvl6pPr>
            <a:lvl7pPr marL="2657582" indent="0">
              <a:buNone/>
              <a:defRPr sz="1550" b="1"/>
            </a:lvl7pPr>
            <a:lvl8pPr marL="3100511" indent="0">
              <a:buNone/>
              <a:defRPr sz="1550" b="1"/>
            </a:lvl8pPr>
            <a:lvl9pPr marL="3543442" indent="0">
              <a:buNone/>
              <a:defRPr sz="15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04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309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58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13"/>
            </a:lvl2pPr>
            <a:lvl3pPr>
              <a:defRPr sz="2325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0"/>
            </a:lvl1pPr>
            <a:lvl2pPr marL="442930" indent="0">
              <a:buNone/>
              <a:defRPr sz="1357"/>
            </a:lvl2pPr>
            <a:lvl3pPr marL="885861" indent="0">
              <a:buNone/>
              <a:defRPr sz="1162"/>
            </a:lvl3pPr>
            <a:lvl4pPr marL="1328790" indent="0">
              <a:buNone/>
              <a:defRPr sz="968"/>
            </a:lvl4pPr>
            <a:lvl5pPr marL="1771721" indent="0">
              <a:buNone/>
              <a:defRPr sz="968"/>
            </a:lvl5pPr>
            <a:lvl6pPr marL="2214651" indent="0">
              <a:buNone/>
              <a:defRPr sz="968"/>
            </a:lvl6pPr>
            <a:lvl7pPr marL="2657582" indent="0">
              <a:buNone/>
              <a:defRPr sz="968"/>
            </a:lvl7pPr>
            <a:lvl8pPr marL="3100511" indent="0">
              <a:buNone/>
              <a:defRPr sz="968"/>
            </a:lvl8pPr>
            <a:lvl9pPr marL="3543442" indent="0">
              <a:buNone/>
              <a:defRPr sz="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11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84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0"/>
            </a:lvl1pPr>
            <a:lvl2pPr marL="442930" indent="0">
              <a:buNone/>
              <a:defRPr sz="2713"/>
            </a:lvl2pPr>
            <a:lvl3pPr marL="885861" indent="0">
              <a:buNone/>
              <a:defRPr sz="2325"/>
            </a:lvl3pPr>
            <a:lvl4pPr marL="1328790" indent="0">
              <a:buNone/>
              <a:defRPr sz="1938"/>
            </a:lvl4pPr>
            <a:lvl5pPr marL="1771721" indent="0">
              <a:buNone/>
              <a:defRPr sz="1938"/>
            </a:lvl5pPr>
            <a:lvl6pPr marL="2214651" indent="0">
              <a:buNone/>
              <a:defRPr sz="1938"/>
            </a:lvl6pPr>
            <a:lvl7pPr marL="2657582" indent="0">
              <a:buNone/>
              <a:defRPr sz="1938"/>
            </a:lvl7pPr>
            <a:lvl8pPr marL="3100511" indent="0">
              <a:buNone/>
              <a:defRPr sz="1938"/>
            </a:lvl8pPr>
            <a:lvl9pPr marL="3543442" indent="0">
              <a:buNone/>
              <a:defRPr sz="193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0"/>
            </a:lvl1pPr>
            <a:lvl2pPr marL="442930" indent="0">
              <a:buNone/>
              <a:defRPr sz="1357"/>
            </a:lvl2pPr>
            <a:lvl3pPr marL="885861" indent="0">
              <a:buNone/>
              <a:defRPr sz="1162"/>
            </a:lvl3pPr>
            <a:lvl4pPr marL="1328790" indent="0">
              <a:buNone/>
              <a:defRPr sz="968"/>
            </a:lvl4pPr>
            <a:lvl5pPr marL="1771721" indent="0">
              <a:buNone/>
              <a:defRPr sz="968"/>
            </a:lvl5pPr>
            <a:lvl6pPr marL="2214651" indent="0">
              <a:buNone/>
              <a:defRPr sz="968"/>
            </a:lvl6pPr>
            <a:lvl7pPr marL="2657582" indent="0">
              <a:buNone/>
              <a:defRPr sz="968"/>
            </a:lvl7pPr>
            <a:lvl8pPr marL="3100511" indent="0">
              <a:buNone/>
              <a:defRPr sz="968"/>
            </a:lvl8pPr>
            <a:lvl9pPr marL="3543442" indent="0">
              <a:buNone/>
              <a:defRPr sz="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14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291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82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28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58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79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73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82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1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11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A27A-C065-A544-9B77-D23FF66B1DCF}" type="datetimeFigureOut">
              <a:rPr lang="es-MX" smtClean="0"/>
              <a:t>25/09/2025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8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85861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465" indent="-221465" algn="l" defTabSz="885861" rtl="0" eaLnBrk="1" latinLnBrk="0" hangingPunct="1">
        <a:lnSpc>
          <a:spcPct val="90000"/>
        </a:lnSpc>
        <a:spcBef>
          <a:spcPts val="968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1pPr>
      <a:lvl2pPr marL="66439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07325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55025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99318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43611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87904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32197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76490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1pPr>
      <a:lvl2pPr marL="44293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2pPr>
      <a:lvl3pPr marL="88586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3pPr>
      <a:lvl4pPr marL="132879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77172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21465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657582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10051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543442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D417AA-182D-9348-A8D7-D5349659AEBF}"/>
              </a:ext>
            </a:extLst>
          </p:cNvPr>
          <p:cNvSpPr txBox="1"/>
          <p:nvPr/>
        </p:nvSpPr>
        <p:spPr>
          <a:xfrm>
            <a:off x="1060459" y="2230641"/>
            <a:ext cx="7023077" cy="748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6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INFORME ACADÉMICO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60FECC-E690-8F41-98F6-25C1057B0BE0}"/>
              </a:ext>
            </a:extLst>
          </p:cNvPr>
          <p:cNvSpPr txBox="1"/>
          <p:nvPr/>
        </p:nvSpPr>
        <p:spPr>
          <a:xfrm>
            <a:off x="2332449" y="3759771"/>
            <a:ext cx="4479111" cy="509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13" b="1" dirty="0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MAYO - AGOSTO 2025</a:t>
            </a:r>
            <a:endParaRPr kumimoji="0" lang="es-MX" sz="2713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5A249AC-7D68-1AE0-9213-4D0B9C7EC3CE}"/>
              </a:ext>
            </a:extLst>
          </p:cNvPr>
          <p:cNvSpPr/>
          <p:nvPr/>
        </p:nvSpPr>
        <p:spPr>
          <a:xfrm>
            <a:off x="2659789" y="3184032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AB9B63-9F7B-693E-F5FB-9C48766A6174}"/>
              </a:ext>
            </a:extLst>
          </p:cNvPr>
          <p:cNvSpPr/>
          <p:nvPr/>
        </p:nvSpPr>
        <p:spPr>
          <a:xfrm>
            <a:off x="2659788" y="3428102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7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5D55DE-055D-1471-6CF0-5C5CF736F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90472"/>
              </p:ext>
            </p:extLst>
          </p:nvPr>
        </p:nvGraphicFramePr>
        <p:xfrm>
          <a:off x="2448674" y="1055852"/>
          <a:ext cx="4064000" cy="2373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064566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05392850"/>
                    </a:ext>
                  </a:extLst>
                </a:gridCol>
              </a:tblGrid>
              <a:tr h="5842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 DOCENTE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 DE ASIGNATURA 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50618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49028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31576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631655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6196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D184A3D-624E-1AEC-54D1-CA214FD5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35888"/>
              </p:ext>
            </p:extLst>
          </p:nvPr>
        </p:nvGraphicFramePr>
        <p:xfrm>
          <a:off x="2431732" y="3823670"/>
          <a:ext cx="4097884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668">
                  <a:extLst>
                    <a:ext uri="{9D8B030D-6E8A-4147-A177-3AD203B41FA5}">
                      <a16:colId xmlns:a16="http://schemas.microsoft.com/office/drawing/2014/main" val="1064221291"/>
                    </a:ext>
                  </a:extLst>
                </a:gridCol>
                <a:gridCol w="2036216">
                  <a:extLst>
                    <a:ext uri="{9D8B030D-6E8A-4147-A177-3AD203B41FA5}">
                      <a16:colId xmlns:a16="http://schemas.microsoft.com/office/drawing/2014/main" val="942023887"/>
                    </a:ext>
                  </a:extLst>
                </a:gridCol>
              </a:tblGrid>
              <a:tr h="486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 DOCENTE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 DE TIEMPO COMPLETO 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88248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61364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812367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59763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69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44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CB46CE-E32B-8D40-9B79-7404C700A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61296"/>
              </p:ext>
            </p:extLst>
          </p:nvPr>
        </p:nvGraphicFramePr>
        <p:xfrm>
          <a:off x="1465565" y="3575071"/>
          <a:ext cx="6118576" cy="2602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2642">
                  <a:extLst>
                    <a:ext uri="{9D8B030D-6E8A-4147-A177-3AD203B41FA5}">
                      <a16:colId xmlns:a16="http://schemas.microsoft.com/office/drawing/2014/main" val="2924392975"/>
                    </a:ext>
                  </a:extLst>
                </a:gridCol>
                <a:gridCol w="946673">
                  <a:extLst>
                    <a:ext uri="{9D8B030D-6E8A-4147-A177-3AD203B41FA5}">
                      <a16:colId xmlns:a16="http://schemas.microsoft.com/office/drawing/2014/main" val="975474062"/>
                    </a:ext>
                  </a:extLst>
                </a:gridCol>
                <a:gridCol w="871369">
                  <a:extLst>
                    <a:ext uri="{9D8B030D-6E8A-4147-A177-3AD203B41FA5}">
                      <a16:colId xmlns:a16="http://schemas.microsoft.com/office/drawing/2014/main" val="1980421643"/>
                    </a:ext>
                  </a:extLst>
                </a:gridCol>
                <a:gridCol w="946673">
                  <a:extLst>
                    <a:ext uri="{9D8B030D-6E8A-4147-A177-3AD203B41FA5}">
                      <a16:colId xmlns:a16="http://schemas.microsoft.com/office/drawing/2014/main" val="2296426663"/>
                    </a:ext>
                  </a:extLst>
                </a:gridCol>
                <a:gridCol w="1011219">
                  <a:extLst>
                    <a:ext uri="{9D8B030D-6E8A-4147-A177-3AD203B41FA5}">
                      <a16:colId xmlns:a16="http://schemas.microsoft.com/office/drawing/2014/main" val="762519430"/>
                    </a:ext>
                  </a:extLst>
                </a:gridCol>
              </a:tblGrid>
              <a:tr h="35297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68114"/>
                  </a:ext>
                </a:extLst>
              </a:tr>
              <a:tr h="288794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MATRICULA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96939"/>
                  </a:ext>
                </a:extLst>
              </a:tr>
              <a:tr h="288794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8.01%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7274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  <a:r>
                        <a:rPr lang="es-MX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TERMINAL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60.63  %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Aún no tenemos egresados de estadías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48071"/>
                  </a:ext>
                </a:extLst>
              </a:tr>
              <a:tr h="352579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ALUMNO/DOCENTE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48190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X ALUMNO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$49,927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$57,304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71,550.97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70,605.17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6379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8F344DD-43AF-1342-BD16-9C26021CC685}"/>
              </a:ext>
            </a:extLst>
          </p:cNvPr>
          <p:cNvSpPr txBox="1"/>
          <p:nvPr/>
        </p:nvSpPr>
        <p:spPr>
          <a:xfrm>
            <a:off x="2193012" y="678612"/>
            <a:ext cx="48159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TÉCNICO SUPERIOR UNIVERSITARIO</a:t>
            </a:r>
          </a:p>
          <a:p>
            <a:pPr algn="ctr"/>
            <a:r>
              <a:rPr lang="es-MX" b="1" dirty="0">
                <a:solidFill>
                  <a:srgbClr val="0CB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>
                <a:solidFill>
                  <a:srgbClr val="C65D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A98BE37-11A4-67FE-0C69-344914991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33848"/>
              </p:ext>
            </p:extLst>
          </p:nvPr>
        </p:nvGraphicFramePr>
        <p:xfrm>
          <a:off x="1508598" y="1475868"/>
          <a:ext cx="607554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6588">
                  <a:extLst>
                    <a:ext uri="{9D8B030D-6E8A-4147-A177-3AD203B41FA5}">
                      <a16:colId xmlns:a16="http://schemas.microsoft.com/office/drawing/2014/main" val="23840701"/>
                    </a:ext>
                  </a:extLst>
                </a:gridCol>
                <a:gridCol w="2398955">
                  <a:extLst>
                    <a:ext uri="{9D8B030D-6E8A-4147-A177-3AD203B41FA5}">
                      <a16:colId xmlns:a16="http://schemas.microsoft.com/office/drawing/2014/main" val="92359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MATRÍCULA MAYO - AGOSTO 2025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29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22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TERMINAL: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7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 / DOCENTE: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POR ALUMNO: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70,605.17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6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FB65C8-A913-644F-8A2B-4AD8FEE61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7481"/>
              </p:ext>
            </p:extLst>
          </p:nvPr>
        </p:nvGraphicFramePr>
        <p:xfrm>
          <a:off x="1279410" y="3775934"/>
          <a:ext cx="6595188" cy="18395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5884">
                  <a:extLst>
                    <a:ext uri="{9D8B030D-6E8A-4147-A177-3AD203B41FA5}">
                      <a16:colId xmlns:a16="http://schemas.microsoft.com/office/drawing/2014/main" val="2924392975"/>
                    </a:ext>
                  </a:extLst>
                </a:gridCol>
                <a:gridCol w="1118796">
                  <a:extLst>
                    <a:ext uri="{9D8B030D-6E8A-4147-A177-3AD203B41FA5}">
                      <a16:colId xmlns:a16="http://schemas.microsoft.com/office/drawing/2014/main" val="975474062"/>
                    </a:ext>
                  </a:extLst>
                </a:gridCol>
                <a:gridCol w="946672">
                  <a:extLst>
                    <a:ext uri="{9D8B030D-6E8A-4147-A177-3AD203B41FA5}">
                      <a16:colId xmlns:a16="http://schemas.microsoft.com/office/drawing/2014/main" val="1980421643"/>
                    </a:ext>
                  </a:extLst>
                </a:gridCol>
                <a:gridCol w="1000462">
                  <a:extLst>
                    <a:ext uri="{9D8B030D-6E8A-4147-A177-3AD203B41FA5}">
                      <a16:colId xmlns:a16="http://schemas.microsoft.com/office/drawing/2014/main" val="3163467899"/>
                    </a:ext>
                  </a:extLst>
                </a:gridCol>
                <a:gridCol w="1493374">
                  <a:extLst>
                    <a:ext uri="{9D8B030D-6E8A-4147-A177-3AD203B41FA5}">
                      <a16:colId xmlns:a16="http://schemas.microsoft.com/office/drawing/2014/main" val="89760156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68114"/>
                  </a:ext>
                </a:extLst>
              </a:tr>
              <a:tr h="381144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96939"/>
                  </a:ext>
                </a:extLst>
              </a:tr>
              <a:tr h="283649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5.22 %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5.22 %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7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  <a:r>
                        <a:rPr lang="es-MX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TERMINAL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48071"/>
                  </a:ext>
                </a:extLst>
              </a:tr>
              <a:tr h="281481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ALUMNO/DOCENTE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48190"/>
                  </a:ext>
                </a:extLst>
              </a:tr>
              <a:tr h="283649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ALUMNO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$49,927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$57,304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70,504.24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71,984.95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6379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5B22B5D-0C20-4D40-A0DE-5CE0F4A7F794}"/>
              </a:ext>
            </a:extLst>
          </p:cNvPr>
          <p:cNvSpPr/>
          <p:nvPr/>
        </p:nvSpPr>
        <p:spPr>
          <a:xfrm>
            <a:off x="2137484" y="92483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LICENCIATURA/ INGENIERÍA</a:t>
            </a:r>
          </a:p>
          <a:p>
            <a:pPr algn="ctr"/>
            <a:r>
              <a:rPr lang="es-MX" b="1" dirty="0">
                <a:solidFill>
                  <a:srgbClr val="0CB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AF4C27-6A80-B0EE-ACEF-23EA2D104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14907"/>
              </p:ext>
            </p:extLst>
          </p:nvPr>
        </p:nvGraphicFramePr>
        <p:xfrm>
          <a:off x="1620745" y="1795028"/>
          <a:ext cx="5912517" cy="17878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0289">
                  <a:extLst>
                    <a:ext uri="{9D8B030D-6E8A-4147-A177-3AD203B41FA5}">
                      <a16:colId xmlns:a16="http://schemas.microsoft.com/office/drawing/2014/main" val="1404647368"/>
                    </a:ext>
                  </a:extLst>
                </a:gridCol>
                <a:gridCol w="2252228">
                  <a:extLst>
                    <a:ext uri="{9D8B030D-6E8A-4147-A177-3AD203B41FA5}">
                      <a16:colId xmlns:a16="http://schemas.microsoft.com/office/drawing/2014/main" val="4211345612"/>
                    </a:ext>
                  </a:extLst>
                </a:gridCol>
              </a:tblGrid>
              <a:tr h="348217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MATRÍCULA MAYO – AGOSTO 2025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72582"/>
                  </a:ext>
                </a:extLst>
              </a:tr>
              <a:tr h="355514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16895"/>
                  </a:ext>
                </a:extLst>
              </a:tr>
              <a:tr h="355514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EFECIENCIA TERMINAL: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86776"/>
                  </a:ext>
                </a:extLst>
              </a:tr>
              <a:tr h="355514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 / DOCENTE: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9789"/>
                  </a:ext>
                </a:extLst>
              </a:tr>
              <a:tr h="355514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POR ALUMNOS: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71,984.95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18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26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55533A4-B8AA-9943-BD3C-4FF0ED7B5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25760"/>
              </p:ext>
            </p:extLst>
          </p:nvPr>
        </p:nvGraphicFramePr>
        <p:xfrm>
          <a:off x="480539" y="1808714"/>
          <a:ext cx="8355043" cy="38588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3277">
                  <a:extLst>
                    <a:ext uri="{9D8B030D-6E8A-4147-A177-3AD203B41FA5}">
                      <a16:colId xmlns:a16="http://schemas.microsoft.com/office/drawing/2014/main" val="3746605759"/>
                    </a:ext>
                  </a:extLst>
                </a:gridCol>
                <a:gridCol w="1982220">
                  <a:extLst>
                    <a:ext uri="{9D8B030D-6E8A-4147-A177-3AD203B41FA5}">
                      <a16:colId xmlns:a16="http://schemas.microsoft.com/office/drawing/2014/main" val="1190309398"/>
                    </a:ext>
                  </a:extLst>
                </a:gridCol>
                <a:gridCol w="1702979">
                  <a:extLst>
                    <a:ext uri="{9D8B030D-6E8A-4147-A177-3AD203B41FA5}">
                      <a16:colId xmlns:a16="http://schemas.microsoft.com/office/drawing/2014/main" val="3990346356"/>
                    </a:ext>
                  </a:extLst>
                </a:gridCol>
                <a:gridCol w="1487805">
                  <a:extLst>
                    <a:ext uri="{9D8B030D-6E8A-4147-A177-3AD203B41FA5}">
                      <a16:colId xmlns:a16="http://schemas.microsoft.com/office/drawing/2014/main" val="670765767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376593659"/>
                    </a:ext>
                  </a:extLst>
                </a:gridCol>
              </a:tblGrid>
              <a:tr h="500301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TÉCNICO</a:t>
                      </a:r>
                      <a:r>
                        <a:rPr lang="es-MX" sz="16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SUPERIOR UNIVERSITARIO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6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rgbClr val="A82E4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8527"/>
                  </a:ext>
                </a:extLst>
              </a:tr>
              <a:tr h="65956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EGRESADOS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TERMINAL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ITULOS</a:t>
                      </a: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ENTREGADOS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TRAMITES ANTE LA SEC</a:t>
                      </a:r>
                      <a:endParaRPr lang="es-ES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72592"/>
                  </a:ext>
                </a:extLst>
              </a:tr>
              <a:tr h="4119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88106"/>
                  </a:ext>
                </a:extLst>
              </a:tr>
              <a:tr h="4119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Expedientes 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5378"/>
                  </a:ext>
                </a:extLst>
              </a:tr>
              <a:tr h="4119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Expedientes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33669"/>
                  </a:ext>
                </a:extLst>
              </a:tr>
              <a:tr h="70038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2022-2024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57.44%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endParaRPr lang="es-MX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período de recepción de expediente</a:t>
                      </a:r>
                      <a:endParaRPr lang="es-MX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44836"/>
                  </a:ext>
                </a:extLst>
              </a:tr>
              <a:tr h="70038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 período del 2025 de estadías</a:t>
                      </a:r>
                      <a:endParaRPr lang="es-MX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4780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58AF0D9-6FD7-4949-8A9F-DDB692CCC167}"/>
              </a:ext>
            </a:extLst>
          </p:cNvPr>
          <p:cNvSpPr txBox="1"/>
          <p:nvPr/>
        </p:nvSpPr>
        <p:spPr>
          <a:xfrm>
            <a:off x="1786759" y="951759"/>
            <a:ext cx="5909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EGRESADOS Y EFICIENCIA TERMINAL</a:t>
            </a:r>
          </a:p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</a:t>
            </a:r>
          </a:p>
        </p:txBody>
      </p:sp>
    </p:spTree>
    <p:extLst>
      <p:ext uri="{BB962C8B-B14F-4D97-AF65-F5344CB8AC3E}">
        <p14:creationId xmlns:p14="http://schemas.microsoft.com/office/powerpoint/2010/main" val="266543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3EB34-45A8-3519-449C-D78C94BEA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95C47548-F5E6-1980-C197-6F415E0B8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82981"/>
              </p:ext>
            </p:extLst>
          </p:nvPr>
        </p:nvGraphicFramePr>
        <p:xfrm>
          <a:off x="621252" y="1965896"/>
          <a:ext cx="7901495" cy="397584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17862">
                  <a:extLst>
                    <a:ext uri="{9D8B030D-6E8A-4147-A177-3AD203B41FA5}">
                      <a16:colId xmlns:a16="http://schemas.microsoft.com/office/drawing/2014/main" val="3746605759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190309398"/>
                    </a:ext>
                  </a:extLst>
                </a:gridCol>
                <a:gridCol w="1595047">
                  <a:extLst>
                    <a:ext uri="{9D8B030D-6E8A-4147-A177-3AD203B41FA5}">
                      <a16:colId xmlns:a16="http://schemas.microsoft.com/office/drawing/2014/main" val="3990346356"/>
                    </a:ext>
                  </a:extLst>
                </a:gridCol>
                <a:gridCol w="1459621">
                  <a:extLst>
                    <a:ext uri="{9D8B030D-6E8A-4147-A177-3AD203B41FA5}">
                      <a16:colId xmlns:a16="http://schemas.microsoft.com/office/drawing/2014/main" val="865843754"/>
                    </a:ext>
                  </a:extLst>
                </a:gridCol>
                <a:gridCol w="1500190">
                  <a:extLst>
                    <a:ext uri="{9D8B030D-6E8A-4147-A177-3AD203B41FA5}">
                      <a16:colId xmlns:a16="http://schemas.microsoft.com/office/drawing/2014/main" val="4266583706"/>
                    </a:ext>
                  </a:extLst>
                </a:gridCol>
              </a:tblGrid>
              <a:tr h="476567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INGENIERÍA/LICENCIATURA</a:t>
                      </a:r>
                    </a:p>
                  </a:txBody>
                  <a:tcPr anchor="ctr">
                    <a:solidFill>
                      <a:srgbClr val="96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rgbClr val="A82E4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8527"/>
                  </a:ext>
                </a:extLst>
              </a:tr>
              <a:tr h="7365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EGRESADOS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TERMINAL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TITULADOS </a:t>
                      </a:r>
                    </a:p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ENTREGADOS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RÁMITES  ANTE LA SEC</a:t>
                      </a:r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72592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88106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Expediente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5378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expedientes 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33669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período de recepción de expedientes 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14495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período de recepción de expedientes 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5317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7EF092C-EF36-1B9F-6908-404EFB1500BB}"/>
              </a:ext>
            </a:extLst>
          </p:cNvPr>
          <p:cNvSpPr txBox="1"/>
          <p:nvPr/>
        </p:nvSpPr>
        <p:spPr>
          <a:xfrm>
            <a:off x="1786759" y="951759"/>
            <a:ext cx="5909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EGRESADOS Y EFICIENCIA TERMINAL</a:t>
            </a:r>
          </a:p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</a:t>
            </a:r>
          </a:p>
        </p:txBody>
      </p:sp>
    </p:spTree>
    <p:extLst>
      <p:ext uri="{BB962C8B-B14F-4D97-AF65-F5344CB8AC3E}">
        <p14:creationId xmlns:p14="http://schemas.microsoft.com/office/powerpoint/2010/main" val="317555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ADB9A-6364-BC42-AF51-E1ADF7F1B8BC}"/>
              </a:ext>
            </a:extLst>
          </p:cNvPr>
          <p:cNvSpPr txBox="1"/>
          <p:nvPr/>
        </p:nvSpPr>
        <p:spPr>
          <a:xfrm>
            <a:off x="1802894" y="657279"/>
            <a:ext cx="54695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RELACIÓN BECA/ALUMNO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MAYO – AGOSTO 2025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890701B-89B6-49D3-90DE-A2EE08E6D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3399"/>
              </p:ext>
            </p:extLst>
          </p:nvPr>
        </p:nvGraphicFramePr>
        <p:xfrm>
          <a:off x="322875" y="1334387"/>
          <a:ext cx="8498249" cy="487484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3147">
                  <a:extLst>
                    <a:ext uri="{9D8B030D-6E8A-4147-A177-3AD203B41FA5}">
                      <a16:colId xmlns:a16="http://schemas.microsoft.com/office/drawing/2014/main" val="2580466422"/>
                    </a:ext>
                  </a:extLst>
                </a:gridCol>
                <a:gridCol w="2586391">
                  <a:extLst>
                    <a:ext uri="{9D8B030D-6E8A-4147-A177-3AD203B41FA5}">
                      <a16:colId xmlns:a16="http://schemas.microsoft.com/office/drawing/2014/main" val="2316439717"/>
                    </a:ext>
                  </a:extLst>
                </a:gridCol>
                <a:gridCol w="1034321">
                  <a:extLst>
                    <a:ext uri="{9D8B030D-6E8A-4147-A177-3AD203B41FA5}">
                      <a16:colId xmlns:a16="http://schemas.microsoft.com/office/drawing/2014/main" val="1372078216"/>
                    </a:ext>
                  </a:extLst>
                </a:gridCol>
                <a:gridCol w="599607">
                  <a:extLst>
                    <a:ext uri="{9D8B030D-6E8A-4147-A177-3AD203B41FA5}">
                      <a16:colId xmlns:a16="http://schemas.microsoft.com/office/drawing/2014/main" val="1825836478"/>
                    </a:ext>
                  </a:extLst>
                </a:gridCol>
                <a:gridCol w="501583">
                  <a:extLst>
                    <a:ext uri="{9D8B030D-6E8A-4147-A177-3AD203B41FA5}">
                      <a16:colId xmlns:a16="http://schemas.microsoft.com/office/drawing/2014/main" val="3161317325"/>
                    </a:ext>
                  </a:extLst>
                </a:gridCol>
                <a:gridCol w="1215761">
                  <a:extLst>
                    <a:ext uri="{9D8B030D-6E8A-4147-A177-3AD203B41FA5}">
                      <a16:colId xmlns:a16="http://schemas.microsoft.com/office/drawing/2014/main" val="1097813037"/>
                    </a:ext>
                  </a:extLst>
                </a:gridCol>
                <a:gridCol w="1527439">
                  <a:extLst>
                    <a:ext uri="{9D8B030D-6E8A-4147-A177-3AD203B41FA5}">
                      <a16:colId xmlns:a16="http://schemas.microsoft.com/office/drawing/2014/main" val="936151650"/>
                    </a:ext>
                  </a:extLst>
                </a:gridCol>
              </a:tblGrid>
              <a:tr h="10191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INT/EXT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BECA ACTIVA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BECADOS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UNITARIO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1864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ALIMENTICIA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 PLATILLO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7541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RECTORÍA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35,850.00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950.00 - TSU</a:t>
                      </a:r>
                    </a:p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1,950.00 - ING/LIC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26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SUTUTEG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950.00 - TSU</a:t>
                      </a:r>
                    </a:p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1,950.00 - ING/LIC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68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EXCELENCIA ACADÉMICA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950.00 - TSU</a:t>
                      </a:r>
                    </a:p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1,950.00 - ING/LIC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173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 ECONÓMICA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950.00 - TSU</a:t>
                      </a:r>
                    </a:p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1,950.00 - ING/LIC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66874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Y CRÉDITO EDUCATIVO DEL ESTADO DE SONORA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5,0000 X SEMESTRE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2234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JÓVENES ESCRIBIENDO EL FUTURO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752,400.00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2,400.00 mensual (11,400 x 4 meses)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66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ESPOSOS RODRÍGUEZ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2,500.00 mensual 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33638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1,334,100.00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rgbClr val="C65D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14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49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771971" y="762075"/>
            <a:ext cx="591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ESTRATEGIAS LLEVADAS A CABO PARA MEJORA ACADÉMICA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15136128"/>
              </p:ext>
            </p:extLst>
          </p:nvPr>
        </p:nvGraphicFramePr>
        <p:xfrm>
          <a:off x="1044699" y="1659835"/>
          <a:ext cx="7054602" cy="407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39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o 5">
            <a:extLst>
              <a:ext uri="{FF2B5EF4-FFF2-40B4-BE49-F238E27FC236}">
                <a16:creationId xmlns:a16="http://schemas.microsoft.com/office/drawing/2014/main" id="{E8CE3571-C809-4108-BFD5-D279AC45FBEB}"/>
              </a:ext>
            </a:extLst>
          </p:cNvPr>
          <p:cNvSpPr/>
          <p:nvPr/>
        </p:nvSpPr>
        <p:spPr>
          <a:xfrm rot="5400000">
            <a:off x="-387930" y="2011907"/>
            <a:ext cx="4960101" cy="3804746"/>
          </a:xfrm>
          <a:prstGeom prst="frame">
            <a:avLst>
              <a:gd name="adj1" fmla="val 5450"/>
            </a:avLst>
          </a:prstGeom>
          <a:gradFill rotWithShape="0"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Marco 7">
            <a:extLst>
              <a:ext uri="{FF2B5EF4-FFF2-40B4-BE49-F238E27FC236}">
                <a16:creationId xmlns:a16="http://schemas.microsoft.com/office/drawing/2014/main" id="{E3AB7590-B4F1-D44D-8479-3A370CEC7B64}"/>
              </a:ext>
            </a:extLst>
          </p:cNvPr>
          <p:cNvSpPr/>
          <p:nvPr/>
        </p:nvSpPr>
        <p:spPr>
          <a:xfrm rot="10800000">
            <a:off x="4572000" y="3362684"/>
            <a:ext cx="3932628" cy="2638020"/>
          </a:xfrm>
          <a:prstGeom prst="frame">
            <a:avLst>
              <a:gd name="adj1" fmla="val 5450"/>
            </a:avLst>
          </a:prstGeom>
          <a:gradFill rotWithShape="0"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960544-07D4-7B45-9BF6-052C58FF7408}"/>
              </a:ext>
            </a:extLst>
          </p:cNvPr>
          <p:cNvSpPr txBox="1"/>
          <p:nvPr/>
        </p:nvSpPr>
        <p:spPr>
          <a:xfrm>
            <a:off x="0" y="692329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PRESENTACIÓN DE PROYECTOS DE ESTADÍAS  ALUMNOS DE 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11VO. CUATRIMESTRE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5C2D38-B900-384C-913A-C77BF0108DFC}"/>
              </a:ext>
            </a:extLst>
          </p:cNvPr>
          <p:cNvSpPr txBox="1"/>
          <p:nvPr/>
        </p:nvSpPr>
        <p:spPr>
          <a:xfrm>
            <a:off x="4159474" y="1331359"/>
            <a:ext cx="4694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parte del proceso formativo, los alumnos de 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 de Estudios (Licenciatura e Ingeniería),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presentaron sus proyectos de 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Estadías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demostrando la aplicación práctica de los conocimientos adquiridos y su preparación para integrarse al entorno laboral.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DB930E-6566-4E58-80D7-BC24AA55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6" y="1586981"/>
            <a:ext cx="3433902" cy="46545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27D4CE-8778-4C9A-AC31-A787F510A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15" y="3603559"/>
            <a:ext cx="3984884" cy="26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 rot="10800000">
            <a:off x="4221580" y="1727063"/>
            <a:ext cx="4529025" cy="2944149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619246" y="729239"/>
            <a:ext cx="59055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 Y NEURODIVERSIDAD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64695" y="1963150"/>
            <a:ext cx="3080083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parte de su formación integral, los docentes participaron en una plática sobre 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 </a:t>
            </a:r>
            <a:r>
              <a:rPr lang="es-MX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Neurodiversidad</a:t>
            </a:r>
            <a:r>
              <a:rPr lang="es-MX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fortaleciendo su sensibilidad y comprensión hacia la diversidad en los entornos educativos y laborales, y desarrollando competencias que favorecen una convivencia más empática y equitativa.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l="6554" t="14954" r="-1548" b="4034"/>
          <a:stretch/>
        </p:blipFill>
        <p:spPr>
          <a:xfrm>
            <a:off x="3570515" y="2032001"/>
            <a:ext cx="5123022" cy="355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f0798f3cbc89b7_2"/>
          <p:cNvSpPr/>
          <p:nvPr/>
        </p:nvSpPr>
        <p:spPr>
          <a:xfrm rot="10800000">
            <a:off x="148511" y="1509156"/>
            <a:ext cx="4582333" cy="3091263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3f0798f3cbc89b7_2"/>
          <p:cNvSpPr txBox="1"/>
          <p:nvPr/>
        </p:nvSpPr>
        <p:spPr>
          <a:xfrm>
            <a:off x="1419135" y="758544"/>
            <a:ext cx="63057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CLIMÁTICO Y COMPOSTAJE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Google Shape;101;g23f0798f3cbc89b7_2"/>
          <p:cNvSpPr txBox="1"/>
          <p:nvPr/>
        </p:nvSpPr>
        <p:spPr>
          <a:xfrm>
            <a:off x="5839127" y="1770745"/>
            <a:ext cx="31026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parte de las actividades de 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sensibilización ambiental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alumnos de TSU participaron en una plática sobre Compostaje, donde conocieron su importancia como estrategia sustentable para reducir residuos orgánicos y su contribución en la mitigación del 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climático</a:t>
            </a:r>
            <a:r>
              <a:rPr lang="es-MX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fomentando así una cultura de responsabilidad ecológica.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Google Shape;102;g23f0798f3cbc89b7_2"/>
          <p:cNvPicPr preferRelativeResize="0"/>
          <p:nvPr/>
        </p:nvPicPr>
        <p:blipFill rotWithShape="1">
          <a:blip r:embed="rId3">
            <a:alphaModFix/>
          </a:blip>
          <a:srcRect t="6148" b="6148"/>
          <a:stretch/>
        </p:blipFill>
        <p:spPr>
          <a:xfrm>
            <a:off x="417202" y="1770745"/>
            <a:ext cx="5360604" cy="3921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DA97-5F3D-5A06-4830-1D070ED2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585"/>
            <a:ext cx="7886700" cy="9930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NUEVOS PROGRAMAS EDUCATIVOS 2024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36F8BE-BF79-A91F-9A9F-B5D6E4DB7D51}"/>
              </a:ext>
            </a:extLst>
          </p:cNvPr>
          <p:cNvSpPr txBox="1"/>
          <p:nvPr/>
        </p:nvSpPr>
        <p:spPr>
          <a:xfrm>
            <a:off x="1678371" y="1519136"/>
            <a:ext cx="6325287" cy="2781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T.S.U. en Emprendimiento, Formulación y Evaluación de Proyectos</a:t>
            </a:r>
          </a:p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T.S.U, en Gestión de Capital Humano </a:t>
            </a:r>
          </a:p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T.S.U. en Manufactura Aeronáutica </a:t>
            </a:r>
          </a:p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T.S.U. en Procesos Productivos</a:t>
            </a:r>
          </a:p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T.S.U. en Automatización</a:t>
            </a:r>
          </a:p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T.S.U en Robótica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842038-9926-2356-508E-D8EFE2152210}"/>
              </a:ext>
            </a:extLst>
          </p:cNvPr>
          <p:cNvSpPr txBox="1"/>
          <p:nvPr/>
        </p:nvSpPr>
        <p:spPr>
          <a:xfrm>
            <a:off x="769929" y="1081380"/>
            <a:ext cx="7459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Universidad Tecnológica de Guaymas </a:t>
            </a:r>
          </a:p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Programas Educativos del nivel Técnico Superior Universitario (T.S.U.) ofertados: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17672B-8103-4310-A9E4-6C540F8FF7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CB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84728" y="1643396"/>
            <a:ext cx="405989" cy="4059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1B06C2-6E13-4333-AC51-F5E3F0182C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CB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98352" y="2079000"/>
            <a:ext cx="405988" cy="4059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C7DBCE-BBA8-447E-B281-65920F595E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9285" y="2525076"/>
            <a:ext cx="405988" cy="405988"/>
          </a:xfrm>
          <a:prstGeom prst="rect">
            <a:avLst/>
          </a:prstGeom>
        </p:spPr>
      </p:pic>
      <p:pic>
        <p:nvPicPr>
          <p:cNvPr id="1026" name="Picture 2" descr="Icono de Proceso industrial Generic color lineal-color | Freepik">
            <a:extLst>
              <a:ext uri="{FF2B5EF4-FFF2-40B4-BE49-F238E27FC236}">
                <a16:creationId xmlns:a16="http://schemas.microsoft.com/office/drawing/2014/main" id="{71A014E4-46A6-40B5-9714-C632BC63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CB39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52" y="2996281"/>
            <a:ext cx="405988" cy="4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tomatización - Iconos gratis de negocio">
            <a:extLst>
              <a:ext uri="{FF2B5EF4-FFF2-40B4-BE49-F238E27FC236}">
                <a16:creationId xmlns:a16="http://schemas.microsoft.com/office/drawing/2014/main" id="{2A8F6578-187E-484A-90CE-931285CC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77" y="3532430"/>
            <a:ext cx="391963" cy="3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bot industrial - Iconos gratis de industria">
            <a:extLst>
              <a:ext uri="{FF2B5EF4-FFF2-40B4-BE49-F238E27FC236}">
                <a16:creationId xmlns:a16="http://schemas.microsoft.com/office/drawing/2014/main" id="{65A42B30-2CD8-4E83-A55C-EF4E48BC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54" y="3987175"/>
            <a:ext cx="345416" cy="3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7A74FE2-82BC-4D67-8D8B-E4CEDA0DAAC5}"/>
              </a:ext>
            </a:extLst>
          </p:cNvPr>
          <p:cNvSpPr txBox="1"/>
          <p:nvPr/>
        </p:nvSpPr>
        <p:spPr>
          <a:xfrm>
            <a:off x="1704340" y="4669503"/>
            <a:ext cx="6325287" cy="185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Licenciatura en Ingeniería Industrial </a:t>
            </a:r>
          </a:p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Licenciatura en Ingeniería Mecatrónica </a:t>
            </a:r>
          </a:p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Licenciatura en Ingeniería Aeronáutica en Manufactura</a:t>
            </a:r>
          </a:p>
          <a:p>
            <a:pPr>
              <a:lnSpc>
                <a:spcPct val="2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Licenciatura en Administración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506CE6D-9D8F-46C8-80B4-1A51FFAE7945}"/>
              </a:ext>
            </a:extLst>
          </p:cNvPr>
          <p:cNvSpPr txBox="1"/>
          <p:nvPr/>
        </p:nvSpPr>
        <p:spPr>
          <a:xfrm>
            <a:off x="769929" y="4411399"/>
            <a:ext cx="7382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Programas Educativos del nivel Licenciatura (Continuidad de Estudios) ofertados:</a:t>
            </a:r>
          </a:p>
        </p:txBody>
      </p:sp>
      <p:pic>
        <p:nvPicPr>
          <p:cNvPr id="15" name="Picture 2" descr="Industrial - Iconos gratis de industria">
            <a:extLst>
              <a:ext uri="{FF2B5EF4-FFF2-40B4-BE49-F238E27FC236}">
                <a16:creationId xmlns:a16="http://schemas.microsoft.com/office/drawing/2014/main" id="{50F2514C-8A08-40F8-B75F-49BDD78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38" y="4827419"/>
            <a:ext cx="345416" cy="3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ecatrónica - Iconos gratis de flechas">
            <a:extLst>
              <a:ext uri="{FF2B5EF4-FFF2-40B4-BE49-F238E27FC236}">
                <a16:creationId xmlns:a16="http://schemas.microsoft.com/office/drawing/2014/main" id="{385F0F78-A643-4452-AE27-8E6B53B8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38" y="5290004"/>
            <a:ext cx="345416" cy="3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B611C4E-64AB-4169-B0BD-51B55611E14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CB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32955" y="5679515"/>
            <a:ext cx="345416" cy="345416"/>
          </a:xfrm>
          <a:prstGeom prst="rect">
            <a:avLst/>
          </a:prstGeom>
        </p:spPr>
      </p:pic>
      <p:pic>
        <p:nvPicPr>
          <p:cNvPr id="18" name="Picture 6" descr="Administración - Iconos gratis de personas">
            <a:extLst>
              <a:ext uri="{FF2B5EF4-FFF2-40B4-BE49-F238E27FC236}">
                <a16:creationId xmlns:a16="http://schemas.microsoft.com/office/drawing/2014/main" id="{4BF924C6-5EAA-495A-9250-788ED007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0CB39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9" y="6133964"/>
            <a:ext cx="302354" cy="3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7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3a61817b3a5568_50"/>
          <p:cNvSpPr/>
          <p:nvPr/>
        </p:nvSpPr>
        <p:spPr>
          <a:xfrm rot="10800000">
            <a:off x="226031" y="1861014"/>
            <a:ext cx="4345969" cy="3135971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e3a61817b3a5568_50"/>
          <p:cNvSpPr txBox="1"/>
          <p:nvPr/>
        </p:nvSpPr>
        <p:spPr>
          <a:xfrm>
            <a:off x="2116608" y="769757"/>
            <a:ext cx="4832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BEE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Google Shape;110;g1e3a61817b3a5568_50"/>
          <p:cNvSpPr txBox="1"/>
          <p:nvPr/>
        </p:nvSpPr>
        <p:spPr>
          <a:xfrm>
            <a:off x="5801624" y="1964125"/>
            <a:ext cx="2913788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Fortaleciendo las competencias en el idioma inglés, los alumnos del TSU participaron en el concurso de deletreo 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Bee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poniendo a prueba sus habilidades lingüísticas y fomentando la práctica del idioma de una manera dinámica y participativa.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A3C0E3-84AD-41C2-88A2-B7026DDB6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0" t="44167" r="37266" b="20833"/>
          <a:stretch/>
        </p:blipFill>
        <p:spPr>
          <a:xfrm>
            <a:off x="493157" y="2133600"/>
            <a:ext cx="5041340" cy="34177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3a61817b3a5568_86"/>
          <p:cNvSpPr/>
          <p:nvPr/>
        </p:nvSpPr>
        <p:spPr>
          <a:xfrm rot="5400000">
            <a:off x="828076" y="1584676"/>
            <a:ext cx="3045966" cy="3714792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e3a61817b3a5568_86"/>
          <p:cNvSpPr txBox="1"/>
          <p:nvPr/>
        </p:nvSpPr>
        <p:spPr>
          <a:xfrm>
            <a:off x="2155650" y="871760"/>
            <a:ext cx="4832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PLÁTICA AEROMODELISMO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Google Shape;128;g1e3a61817b3a5568_86"/>
          <p:cNvSpPr txBox="1"/>
          <p:nvPr/>
        </p:nvSpPr>
        <p:spPr>
          <a:xfrm>
            <a:off x="5232573" y="1919089"/>
            <a:ext cx="3511553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alumnos de quinto cuatrimestre del TSU participaron en una plática sobre </a:t>
            </a:r>
            <a:r>
              <a:rPr lang="es-MX" sz="2000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Aeromodelismo</a:t>
            </a:r>
            <a:r>
              <a:rPr lang="es-MX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cual les permitió ampliar su perspectiva en el ámbito tecnológico y sirvió como inspiración para el desarrollo de su proyecto integrador de fin de cuatrimestre.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6CFDC-2A24-4C19-A071-9AC2093AE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5" t="16939" r="2"/>
          <a:stretch>
            <a:fillRect/>
          </a:stretch>
        </p:blipFill>
        <p:spPr>
          <a:xfrm>
            <a:off x="916999" y="2350144"/>
            <a:ext cx="4018548" cy="28835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3a61817b3a5568_68"/>
          <p:cNvSpPr/>
          <p:nvPr/>
        </p:nvSpPr>
        <p:spPr>
          <a:xfrm rot="5400000">
            <a:off x="749846" y="2873662"/>
            <a:ext cx="3088561" cy="3381086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e3a61817b3a5568_68"/>
          <p:cNvSpPr/>
          <p:nvPr/>
        </p:nvSpPr>
        <p:spPr>
          <a:xfrm rot="10800000">
            <a:off x="4571283" y="2989844"/>
            <a:ext cx="4113132" cy="3148722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e3a61817b3a5568_68"/>
          <p:cNvSpPr txBox="1"/>
          <p:nvPr/>
        </p:nvSpPr>
        <p:spPr>
          <a:xfrm>
            <a:off x="447760" y="734473"/>
            <a:ext cx="82484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DE EMPRENDIMIENTO Y ADMINISTRACIÓN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147;g1e3a61817b3a5568_68"/>
          <p:cNvSpPr txBox="1"/>
          <p:nvPr/>
        </p:nvSpPr>
        <p:spPr>
          <a:xfrm>
            <a:off x="289709" y="1113284"/>
            <a:ext cx="856314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la 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2ª Semana del Emprendimiento y Administración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contó con la participación de empresarios locales, quienes compartieron su experiencia en un foro de emprendimiento. Las alumnas y alumnos tuvieron la oportunidad de convivir con ellos, conocer de primera mano los retos y aprendizajes de iniciar un negocio, así como externar sus dudas e inquietudes sobre el camino emprendedor y exponerse en un mercadito para fomentar el consumo local.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Google Shape;148;g1e3a61817b3a5568_68"/>
          <p:cNvPicPr preferRelativeResize="0"/>
          <p:nvPr/>
        </p:nvPicPr>
        <p:blipFill rotWithShape="1">
          <a:blip r:embed="rId3">
            <a:alphaModFix/>
          </a:blip>
          <a:srcRect t="27671" b="33319"/>
          <a:stretch/>
        </p:blipFill>
        <p:spPr>
          <a:xfrm>
            <a:off x="4766255" y="3159070"/>
            <a:ext cx="3774162" cy="281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31711F-B521-41D6-B075-8559254B5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82" y="3175943"/>
            <a:ext cx="3116792" cy="28102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f0798f3cbc89b7_11"/>
          <p:cNvSpPr/>
          <p:nvPr/>
        </p:nvSpPr>
        <p:spPr>
          <a:xfrm rot="5400000">
            <a:off x="944387" y="2505899"/>
            <a:ext cx="2776473" cy="3606434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3f0798f3cbc89b7_11"/>
          <p:cNvSpPr/>
          <p:nvPr/>
        </p:nvSpPr>
        <p:spPr>
          <a:xfrm rot="10800000">
            <a:off x="5008160" y="3002762"/>
            <a:ext cx="3685490" cy="2657895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3f0798f3cbc89b7_11"/>
          <p:cNvSpPr txBox="1"/>
          <p:nvPr/>
        </p:nvSpPr>
        <p:spPr>
          <a:xfrm>
            <a:off x="1882899" y="812330"/>
            <a:ext cx="48327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NEGOCIOS</a:t>
            </a:r>
            <a:endParaRPr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165" name="Google Shape;165;g23f0798f3cbc89b7_11"/>
          <p:cNvSpPr txBox="1"/>
          <p:nvPr/>
        </p:nvSpPr>
        <p:spPr>
          <a:xfrm>
            <a:off x="685799" y="1270231"/>
            <a:ext cx="782733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contó con la participación del </a:t>
            </a:r>
            <a:r>
              <a:rPr lang="es-MX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 Nacional de Licenciados en Administración de Sonora Sección Guaymas Empalme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quienes impartieron un </a:t>
            </a:r>
            <a:r>
              <a:rPr lang="es-MX" b="1" dirty="0">
                <a:solidFill>
                  <a:srgbClr val="9933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negocios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el que los jóvenes simularon la creación de empresas, explorando ideas de negocio que les gustaría desarrollar en un futuro.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Google Shape;166;g23f0798f3cbc89b7_11"/>
          <p:cNvPicPr preferRelativeResize="0"/>
          <p:nvPr/>
        </p:nvPicPr>
        <p:blipFill rotWithShape="1">
          <a:blip r:embed="rId3">
            <a:alphaModFix/>
          </a:blip>
          <a:srcRect t="25618" b="5610"/>
          <a:stretch>
            <a:fillRect/>
          </a:stretch>
        </p:blipFill>
        <p:spPr>
          <a:xfrm>
            <a:off x="5164552" y="3208264"/>
            <a:ext cx="3685490" cy="21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3f0798f3cbc89b7_11"/>
          <p:cNvPicPr preferRelativeResize="0"/>
          <p:nvPr/>
        </p:nvPicPr>
        <p:blipFill rotWithShape="1">
          <a:blip r:embed="rId4">
            <a:alphaModFix/>
          </a:blip>
          <a:srcRect t="43014" b="20753"/>
          <a:stretch>
            <a:fillRect/>
          </a:stretch>
        </p:blipFill>
        <p:spPr>
          <a:xfrm>
            <a:off x="685799" y="3101922"/>
            <a:ext cx="3685489" cy="24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7b640957a6b093_0"/>
          <p:cNvSpPr/>
          <p:nvPr/>
        </p:nvSpPr>
        <p:spPr>
          <a:xfrm rot="5400000">
            <a:off x="591295" y="2369080"/>
            <a:ext cx="3295800" cy="3800296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c7b640957a6b093_0"/>
          <p:cNvSpPr/>
          <p:nvPr/>
        </p:nvSpPr>
        <p:spPr>
          <a:xfrm rot="10800000">
            <a:off x="4293456" y="2621328"/>
            <a:ext cx="4511496" cy="3295800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c7b640957a6b093_0"/>
          <p:cNvSpPr txBox="1"/>
          <p:nvPr/>
        </p:nvSpPr>
        <p:spPr>
          <a:xfrm>
            <a:off x="705664" y="652110"/>
            <a:ext cx="7732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INTEGRADORES</a:t>
            </a:r>
            <a:endParaRPr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Google Shape;175;gc7b640957a6b093_0"/>
          <p:cNvSpPr txBox="1"/>
          <p:nvPr/>
        </p:nvSpPr>
        <p:spPr>
          <a:xfrm>
            <a:off x="282742" y="1295505"/>
            <a:ext cx="85785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Como parte del proceso formativo, los alumnos del 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Superior Universitario</a:t>
            </a:r>
            <a:r>
              <a:rPr lang="es-MX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presentaron sus proyectos de la </a:t>
            </a:r>
            <a:r>
              <a:rPr lang="es-MX" b="1" i="0" u="none" strike="noStrike" cap="none" dirty="0">
                <a:solidFill>
                  <a:srgbClr val="99335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materia de </a:t>
            </a:r>
            <a:r>
              <a:rPr lang="es-MX" b="1" dirty="0">
                <a:solidFill>
                  <a:srgbClr val="9933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Integradora</a:t>
            </a:r>
            <a:r>
              <a:rPr lang="es-MX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s-MX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demostrando la aplicación práctica de los conocimientos adquiridos y su preparación para integrarse al entorno laboral.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Google Shape;177;gc7b640957a6b093_0"/>
          <p:cNvPicPr preferRelativeResize="0"/>
          <p:nvPr/>
        </p:nvPicPr>
        <p:blipFill rotWithShape="1">
          <a:blip r:embed="rId3">
            <a:alphaModFix/>
          </a:blip>
          <a:srcRect t="33816" b="33224"/>
          <a:stretch/>
        </p:blipFill>
        <p:spPr>
          <a:xfrm>
            <a:off x="493160" y="2803099"/>
            <a:ext cx="3489293" cy="294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456D9A-8949-4C71-931E-67AF400CB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458" y="2803099"/>
            <a:ext cx="4185382" cy="29439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3a61817b3a5568_95"/>
          <p:cNvSpPr/>
          <p:nvPr/>
        </p:nvSpPr>
        <p:spPr>
          <a:xfrm rot="5400000">
            <a:off x="4047451" y="-7240"/>
            <a:ext cx="1049098" cy="8262663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e3a61817b3a5568_95"/>
          <p:cNvSpPr txBox="1"/>
          <p:nvPr/>
        </p:nvSpPr>
        <p:spPr>
          <a:xfrm>
            <a:off x="1785257" y="801473"/>
            <a:ext cx="55734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INDUCCIÓN A NUEVO INGRESO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Google Shape;137;g1e3a61817b3a5568_95"/>
          <p:cNvSpPr txBox="1"/>
          <p:nvPr/>
        </p:nvSpPr>
        <p:spPr>
          <a:xfrm>
            <a:off x="440670" y="1248937"/>
            <a:ext cx="826266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parte de las actividades de inicio de ciclo, se llevó a cabo la </a:t>
            </a:r>
            <a:r>
              <a:rPr lang="es-MX" b="1" dirty="0">
                <a:solidFill>
                  <a:srgbClr val="9933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plática </a:t>
            </a:r>
            <a:r>
              <a:rPr lang="es-MX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inducción</a:t>
            </a:r>
            <a:r>
              <a:rPr lang="es-MX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</a:t>
            </a:r>
            <a:r>
              <a:rPr lang="es-MX" b="1" dirty="0">
                <a:solidFill>
                  <a:srgbClr val="9933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jóvenes de nuevo ingreso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la que se les dio la bienvenida a la institución, se presentaron a docentes y responsables de distintos departamentos, participaron en actividades de integración, y recibieron información sobre becas, programas de intercambio, reglamento escolar y demás recursos que apoyarán su formación académica y personal.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1ED6FC-E2E6-251B-A6A1-B9BD8502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43"/>
          <a:stretch/>
        </p:blipFill>
        <p:spPr>
          <a:xfrm>
            <a:off x="5919727" y="3074434"/>
            <a:ext cx="2626214" cy="33374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5454BF-A2C3-6C51-944F-A884B8447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359" y="3074434"/>
            <a:ext cx="2447282" cy="32630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30ED79-701D-2B88-DE58-9C0458CAF7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590"/>
          <a:stretch/>
        </p:blipFill>
        <p:spPr>
          <a:xfrm>
            <a:off x="614819" y="3098358"/>
            <a:ext cx="2609454" cy="32151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3a61817b3a5568_11"/>
          <p:cNvSpPr/>
          <p:nvPr/>
        </p:nvSpPr>
        <p:spPr>
          <a:xfrm rot="5400000">
            <a:off x="-197177" y="1426916"/>
            <a:ext cx="4600190" cy="3804600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e3a61817b3a5568_11"/>
          <p:cNvSpPr/>
          <p:nvPr/>
        </p:nvSpPr>
        <p:spPr>
          <a:xfrm rot="10800000">
            <a:off x="4211884" y="2692872"/>
            <a:ext cx="4621560" cy="2808986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e3a61817b3a5568_11"/>
          <p:cNvSpPr txBox="1"/>
          <p:nvPr/>
        </p:nvSpPr>
        <p:spPr>
          <a:xfrm>
            <a:off x="3904016" y="678147"/>
            <a:ext cx="4832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INDUSTRIALES</a:t>
            </a:r>
            <a:endParaRPr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Google Shape;194;g1e3a61817b3a5568_11"/>
          <p:cNvSpPr txBox="1"/>
          <p:nvPr/>
        </p:nvSpPr>
        <p:spPr>
          <a:xfrm>
            <a:off x="4139344" y="1139771"/>
            <a:ext cx="46941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realizaron visitas industriales a las instalaciones </a:t>
            </a:r>
            <a:r>
              <a:rPr lang="es-MX" sz="1600" b="1" i="0" u="none" strike="noStrike" cap="none" dirty="0">
                <a:solidFill>
                  <a:srgbClr val="993355"/>
                </a:solidFill>
                <a:latin typeface="Arial"/>
                <a:ea typeface="Arial"/>
                <a:cs typeface="Arial"/>
                <a:sym typeface="Arial"/>
              </a:rPr>
              <a:t>de Bimbo y de la Comisión Federal de Electricidad (CFE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con el objetivo de fortalecer la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vinculación académica–industrial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ampliar la formación práctica de los estudiantes.</a:t>
            </a:r>
            <a:endParaRPr sz="1600" dirty="0"/>
          </a:p>
        </p:txBody>
      </p:sp>
      <p:pic>
        <p:nvPicPr>
          <p:cNvPr id="195" name="Google Shape;195;g1e3a61817b3a5568_11"/>
          <p:cNvPicPr preferRelativeResize="0"/>
          <p:nvPr/>
        </p:nvPicPr>
        <p:blipFill rotWithShape="1">
          <a:blip r:embed="rId3">
            <a:alphaModFix/>
          </a:blip>
          <a:srcRect t="18848" b="26255"/>
          <a:stretch/>
        </p:blipFill>
        <p:spPr>
          <a:xfrm>
            <a:off x="407284" y="1228689"/>
            <a:ext cx="3394154" cy="42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e3a61817b3a5568_11"/>
          <p:cNvPicPr preferRelativeResize="0"/>
          <p:nvPr/>
        </p:nvPicPr>
        <p:blipFill rotWithShape="1">
          <a:blip r:embed="rId4">
            <a:alphaModFix/>
          </a:blip>
          <a:srcRect t="34709" b="37683"/>
          <a:stretch/>
        </p:blipFill>
        <p:spPr>
          <a:xfrm>
            <a:off x="4324898" y="2831310"/>
            <a:ext cx="4411818" cy="253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3a61817b3a5568_21"/>
          <p:cNvSpPr/>
          <p:nvPr/>
        </p:nvSpPr>
        <p:spPr>
          <a:xfrm rot="5400000">
            <a:off x="495268" y="2479371"/>
            <a:ext cx="3215299" cy="3804600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e3a61817b3a5568_21"/>
          <p:cNvSpPr/>
          <p:nvPr/>
        </p:nvSpPr>
        <p:spPr>
          <a:xfrm rot="10800000">
            <a:off x="4139344" y="2773372"/>
            <a:ext cx="4714200" cy="3215299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e3a61817b3a5568_21"/>
          <p:cNvSpPr txBox="1"/>
          <p:nvPr/>
        </p:nvSpPr>
        <p:spPr>
          <a:xfrm>
            <a:off x="1739797" y="774436"/>
            <a:ext cx="63935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SITUACIONAL DEL TRABAJO</a:t>
            </a:r>
            <a:endParaRPr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g1e3a61817b3a5568_21"/>
          <p:cNvSpPr txBox="1"/>
          <p:nvPr/>
        </p:nvSpPr>
        <p:spPr>
          <a:xfrm>
            <a:off x="294188" y="1370720"/>
            <a:ext cx="855562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gran resultado y participación, </a:t>
            </a:r>
            <a:r>
              <a:rPr lang="es-MX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MX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llevó a cabo el </a:t>
            </a:r>
            <a:r>
              <a:rPr lang="es-MX" b="1" i="0" u="none" strike="noStrike" cap="none" dirty="0">
                <a:solidFill>
                  <a:srgbClr val="993355"/>
                </a:solidFill>
                <a:latin typeface="Arial"/>
                <a:ea typeface="Arial"/>
                <a:cs typeface="Arial"/>
                <a:sym typeface="Arial"/>
              </a:rPr>
              <a:t>Análisis Situacional del Trabajo (AST</a:t>
            </a:r>
            <a:r>
              <a:rPr lang="es-MX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de la </a:t>
            </a:r>
            <a:r>
              <a:rPr lang="es-MX" b="1" i="0" u="none" strike="noStrike" cap="none" dirty="0">
                <a:solidFill>
                  <a:srgbClr val="993355"/>
                </a:solidFill>
                <a:latin typeface="Arial"/>
                <a:ea typeface="Arial"/>
                <a:cs typeface="Arial"/>
                <a:sym typeface="Arial"/>
              </a:rPr>
              <a:t>Licenciatura en Gestión de Administración Marítima y Portuaria</a:t>
            </a:r>
            <a:r>
              <a:rPr lang="es-MX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con el propósito de lograr la apertura de esta nueva oferta educativa a la región. </a:t>
            </a:r>
            <a:endParaRPr dirty="0"/>
          </a:p>
        </p:txBody>
      </p:sp>
      <p:pic>
        <p:nvPicPr>
          <p:cNvPr id="186" name="Google Shape;186;g1e3a61817b3a5568_21"/>
          <p:cNvPicPr preferRelativeResize="0"/>
          <p:nvPr/>
        </p:nvPicPr>
        <p:blipFill rotWithShape="1">
          <a:blip r:embed="rId3">
            <a:alphaModFix/>
          </a:blip>
          <a:srcRect t="29639" b="40069"/>
          <a:stretch>
            <a:fillRect/>
          </a:stretch>
        </p:blipFill>
        <p:spPr>
          <a:xfrm>
            <a:off x="4252400" y="2908681"/>
            <a:ext cx="4419849" cy="290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4371F0-29BD-447B-ABE3-8D6EB1F0F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99" y="2908681"/>
            <a:ext cx="3445562" cy="29007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3a61817b3a5568_31"/>
          <p:cNvSpPr/>
          <p:nvPr/>
        </p:nvSpPr>
        <p:spPr>
          <a:xfrm rot="10800000">
            <a:off x="2274120" y="2711046"/>
            <a:ext cx="4547785" cy="3112237"/>
          </a:xfrm>
          <a:prstGeom prst="frame">
            <a:avLst>
              <a:gd name="adj1" fmla="val 5450"/>
            </a:avLst>
          </a:prstGeom>
          <a:gradFill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e3a61817b3a5568_31"/>
          <p:cNvSpPr txBox="1"/>
          <p:nvPr/>
        </p:nvSpPr>
        <p:spPr>
          <a:xfrm>
            <a:off x="2155650" y="851153"/>
            <a:ext cx="4832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SOCIOEMOCIONAL </a:t>
            </a:r>
            <a:endParaRPr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204;g1e3a61817b3a5568_31"/>
          <p:cNvSpPr txBox="1"/>
          <p:nvPr/>
        </p:nvSpPr>
        <p:spPr>
          <a:xfrm>
            <a:off x="278335" y="1312777"/>
            <a:ext cx="83762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impartió un taller socioemocional dirigido a los estudiantes, con el propósito de fortalecer habilidades de autoconocimiento, </a:t>
            </a:r>
            <a:r>
              <a:rPr lang="es-MX" b="1" i="0" u="none" strike="noStrike" cap="none" dirty="0">
                <a:solidFill>
                  <a:srgbClr val="993355"/>
                </a:solidFill>
                <a:latin typeface="Arial"/>
                <a:ea typeface="Arial"/>
                <a:cs typeface="Arial"/>
                <a:sym typeface="Arial"/>
              </a:rPr>
              <a:t>trabajo en equipo</a:t>
            </a:r>
            <a:r>
              <a:rPr lang="es-MX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manejo de emociones, empatía y trabajo en equipo, contribuyendo a su desarrollo integral.</a:t>
            </a:r>
            <a:endParaRPr dirty="0"/>
          </a:p>
        </p:txBody>
      </p:sp>
      <p:pic>
        <p:nvPicPr>
          <p:cNvPr id="206" name="Google Shape;206;g1e3a61817b3a5568_31"/>
          <p:cNvPicPr preferRelativeResize="0"/>
          <p:nvPr/>
        </p:nvPicPr>
        <p:blipFill rotWithShape="1">
          <a:blip r:embed="rId3">
            <a:alphaModFix/>
          </a:blip>
          <a:srcRect t="25611" b="41623"/>
          <a:stretch/>
        </p:blipFill>
        <p:spPr>
          <a:xfrm>
            <a:off x="2019926" y="3171666"/>
            <a:ext cx="4344233" cy="296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D417AA-182D-9348-A8D7-D5349659AEBF}"/>
              </a:ext>
            </a:extLst>
          </p:cNvPr>
          <p:cNvSpPr txBox="1"/>
          <p:nvPr/>
        </p:nvSpPr>
        <p:spPr>
          <a:xfrm>
            <a:off x="1060462" y="2349884"/>
            <a:ext cx="7023077" cy="748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6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INFORME ACADÉMICO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5A249AC-7D68-1AE0-9213-4D0B9C7EC3CE}"/>
              </a:ext>
            </a:extLst>
          </p:cNvPr>
          <p:cNvSpPr/>
          <p:nvPr/>
        </p:nvSpPr>
        <p:spPr>
          <a:xfrm>
            <a:off x="2659789" y="3184032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AB9B63-9F7B-693E-F5FB-9C48766A6174}"/>
              </a:ext>
            </a:extLst>
          </p:cNvPr>
          <p:cNvSpPr/>
          <p:nvPr/>
        </p:nvSpPr>
        <p:spPr>
          <a:xfrm>
            <a:off x="2659788" y="3428102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D9875-F530-4D2F-8A6A-E70EA7A39EB5}"/>
              </a:ext>
            </a:extLst>
          </p:cNvPr>
          <p:cNvSpPr txBox="1"/>
          <p:nvPr/>
        </p:nvSpPr>
        <p:spPr>
          <a:xfrm>
            <a:off x="2292367" y="3759771"/>
            <a:ext cx="4559261" cy="509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13" b="1" dirty="0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MAYO – AGOSTO </a:t>
            </a:r>
            <a:r>
              <a:rPr kumimoji="0" lang="es-MX" sz="2713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8710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0159E864-8F9F-7923-3D16-9BC82848687D}"/>
              </a:ext>
            </a:extLst>
          </p:cNvPr>
          <p:cNvSpPr txBox="1"/>
          <p:nvPr/>
        </p:nvSpPr>
        <p:spPr>
          <a:xfrm>
            <a:off x="1339352" y="1494147"/>
            <a:ext cx="6325287" cy="21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T.S.U. en Manufactura Aeronáutica Área Maquinados de Precisión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T.S.U. en Procesos Industriales Área Manufactura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T.S.U. en Mecatrónica Área Automatización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T.S.U. en Administración Área Formulación y Evaluación de Proyectos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B7845CB-36FC-40FD-84C7-21463961B8C1}"/>
              </a:ext>
            </a:extLst>
          </p:cNvPr>
          <p:cNvSpPr txBox="1"/>
          <p:nvPr/>
        </p:nvSpPr>
        <p:spPr>
          <a:xfrm>
            <a:off x="979699" y="977877"/>
            <a:ext cx="6795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Universidad Tecnológica de Guaymas </a:t>
            </a:r>
          </a:p>
          <a:p>
            <a:r>
              <a:rPr lang="es-MX" sz="1400" b="1" dirty="0">
                <a:solidFill>
                  <a:srgbClr val="961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Educativos del nivel Técnico Superior Universitario (T.S.U.)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51DDEA-1540-46C7-9660-3FE6FE18D49D}"/>
              </a:ext>
            </a:extLst>
          </p:cNvPr>
          <p:cNvSpPr txBox="1"/>
          <p:nvPr/>
        </p:nvSpPr>
        <p:spPr>
          <a:xfrm>
            <a:off x="868781" y="3730623"/>
            <a:ext cx="7810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>
                <a:solidFill>
                  <a:srgbClr val="961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Programas Educativos del nivel de Ingeniería/Licenciatura (Continuidad de estudios) </a:t>
            </a:r>
            <a:endParaRPr lang="es-MX" sz="1400" b="1" dirty="0">
              <a:solidFill>
                <a:srgbClr val="96115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5A2FC3-29CC-4117-A155-CFAA6576A449}"/>
              </a:ext>
            </a:extLst>
          </p:cNvPr>
          <p:cNvSpPr txBox="1"/>
          <p:nvPr/>
        </p:nvSpPr>
        <p:spPr>
          <a:xfrm>
            <a:off x="1339352" y="3827011"/>
            <a:ext cx="7672568" cy="21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Ingeniería en Sistemas Productivos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Ingeniería en Manufactura Aeronáutica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Licenciatura en Gestión de Negocios y Proyectos 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Ingeniería Mecatrónica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2026FC7-D66A-47A7-8F8E-0B4DB41318AF}"/>
              </a:ext>
            </a:extLst>
          </p:cNvPr>
          <p:cNvSpPr/>
          <p:nvPr/>
        </p:nvSpPr>
        <p:spPr>
          <a:xfrm>
            <a:off x="979700" y="1694487"/>
            <a:ext cx="390187" cy="4660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D4CCF72-3D18-4306-B757-009DF7C9663D}"/>
              </a:ext>
            </a:extLst>
          </p:cNvPr>
          <p:cNvSpPr/>
          <p:nvPr/>
        </p:nvSpPr>
        <p:spPr>
          <a:xfrm>
            <a:off x="979700" y="2239924"/>
            <a:ext cx="390187" cy="3822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C0F37F5-54EF-4175-838F-3D5CAD598F82}"/>
              </a:ext>
            </a:extLst>
          </p:cNvPr>
          <p:cNvSpPr/>
          <p:nvPr/>
        </p:nvSpPr>
        <p:spPr>
          <a:xfrm>
            <a:off x="984245" y="2706813"/>
            <a:ext cx="390187" cy="38224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F75D457-DD8E-4C80-9000-122EEDF9D628}"/>
              </a:ext>
            </a:extLst>
          </p:cNvPr>
          <p:cNvSpPr/>
          <p:nvPr/>
        </p:nvSpPr>
        <p:spPr>
          <a:xfrm>
            <a:off x="984245" y="3168478"/>
            <a:ext cx="390187" cy="38224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8D62052-D55C-4783-A6FE-F011F17232CE}"/>
              </a:ext>
            </a:extLst>
          </p:cNvPr>
          <p:cNvSpPr/>
          <p:nvPr/>
        </p:nvSpPr>
        <p:spPr>
          <a:xfrm>
            <a:off x="979700" y="4117822"/>
            <a:ext cx="390187" cy="38224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FF550BC-42AD-4630-BF5C-76A86927CA14}"/>
              </a:ext>
            </a:extLst>
          </p:cNvPr>
          <p:cNvSpPr/>
          <p:nvPr/>
        </p:nvSpPr>
        <p:spPr>
          <a:xfrm>
            <a:off x="979700" y="4579487"/>
            <a:ext cx="390187" cy="38224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D288B50-1B25-46EA-8789-F0ED39FF164E}"/>
              </a:ext>
            </a:extLst>
          </p:cNvPr>
          <p:cNvSpPr/>
          <p:nvPr/>
        </p:nvSpPr>
        <p:spPr>
          <a:xfrm>
            <a:off x="984245" y="5046376"/>
            <a:ext cx="390187" cy="38224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86BAA66-F141-461C-A71B-C00E90301EC0}"/>
              </a:ext>
            </a:extLst>
          </p:cNvPr>
          <p:cNvSpPr/>
          <p:nvPr/>
        </p:nvSpPr>
        <p:spPr>
          <a:xfrm>
            <a:off x="979699" y="5510457"/>
            <a:ext cx="390187" cy="382243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390F0B-EF89-4B83-99C7-F0F59A2F50A8}"/>
              </a:ext>
            </a:extLst>
          </p:cNvPr>
          <p:cNvSpPr txBox="1"/>
          <p:nvPr/>
        </p:nvSpPr>
        <p:spPr>
          <a:xfrm>
            <a:off x="1934110" y="641498"/>
            <a:ext cx="5275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PROGRAMAS EDUCATIVOS VIGENTES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91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E38F95BC-E3BA-6644-818F-BC84371CA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75602"/>
              </p:ext>
            </p:extLst>
          </p:nvPr>
        </p:nvGraphicFramePr>
        <p:xfrm>
          <a:off x="973799" y="2074353"/>
          <a:ext cx="7386593" cy="20597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34485">
                  <a:extLst>
                    <a:ext uri="{9D8B030D-6E8A-4147-A177-3AD203B41FA5}">
                      <a16:colId xmlns:a16="http://schemas.microsoft.com/office/drawing/2014/main" val="2677464211"/>
                    </a:ext>
                  </a:extLst>
                </a:gridCol>
                <a:gridCol w="1315760">
                  <a:extLst>
                    <a:ext uri="{9D8B030D-6E8A-4147-A177-3AD203B41FA5}">
                      <a16:colId xmlns:a16="http://schemas.microsoft.com/office/drawing/2014/main" val="1368527342"/>
                    </a:ext>
                  </a:extLst>
                </a:gridCol>
                <a:gridCol w="1518174">
                  <a:extLst>
                    <a:ext uri="{9D8B030D-6E8A-4147-A177-3AD203B41FA5}">
                      <a16:colId xmlns:a16="http://schemas.microsoft.com/office/drawing/2014/main" val="1667168577"/>
                    </a:ext>
                  </a:extLst>
                </a:gridCol>
                <a:gridCol w="1518174">
                  <a:extLst>
                    <a:ext uri="{9D8B030D-6E8A-4147-A177-3AD203B41FA5}">
                      <a16:colId xmlns:a16="http://schemas.microsoft.com/office/drawing/2014/main" val="3343550971"/>
                    </a:ext>
                  </a:extLst>
                </a:gridCol>
              </a:tblGrid>
              <a:tr h="627214">
                <a:tc gridSpan="4"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ACTIVA</a:t>
                      </a:r>
                    </a:p>
                    <a:p>
                      <a:pPr algn="ctr"/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MAYO – AGOSTO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3C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3C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7411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FINALIZAR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1452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 SUPERIOR UNIVERSITARIO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5123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INGENIERÍA/ LICENCIATURAS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7437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1793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F982941-AAFA-8A44-ABD5-49883099F2E6}"/>
              </a:ext>
            </a:extLst>
          </p:cNvPr>
          <p:cNvSpPr txBox="1"/>
          <p:nvPr/>
        </p:nvSpPr>
        <p:spPr>
          <a:xfrm>
            <a:off x="1932343" y="1334470"/>
            <a:ext cx="546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MATRÍCULA GENERAL ACTIVA</a:t>
            </a:r>
          </a:p>
        </p:txBody>
      </p:sp>
    </p:spTree>
    <p:extLst>
      <p:ext uri="{BB962C8B-B14F-4D97-AF65-F5344CB8AC3E}">
        <p14:creationId xmlns:p14="http://schemas.microsoft.com/office/powerpoint/2010/main" val="12261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960699" y="873115"/>
            <a:ext cx="546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MATRÍCULA POR CARRERA T.S.U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CAC2415-45E0-4955-96FD-4E6B2684F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21411"/>
              </p:ext>
            </p:extLst>
          </p:nvPr>
        </p:nvGraphicFramePr>
        <p:xfrm>
          <a:off x="849332" y="1413075"/>
          <a:ext cx="7692240" cy="42581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0400">
                  <a:extLst>
                    <a:ext uri="{9D8B030D-6E8A-4147-A177-3AD203B41FA5}">
                      <a16:colId xmlns:a16="http://schemas.microsoft.com/office/drawing/2014/main" val="837625983"/>
                    </a:ext>
                  </a:extLst>
                </a:gridCol>
                <a:gridCol w="1269402">
                  <a:extLst>
                    <a:ext uri="{9D8B030D-6E8A-4147-A177-3AD203B41FA5}">
                      <a16:colId xmlns:a16="http://schemas.microsoft.com/office/drawing/2014/main" val="1454117379"/>
                    </a:ext>
                  </a:extLst>
                </a:gridCol>
                <a:gridCol w="1355464">
                  <a:extLst>
                    <a:ext uri="{9D8B030D-6E8A-4147-A177-3AD203B41FA5}">
                      <a16:colId xmlns:a16="http://schemas.microsoft.com/office/drawing/2014/main" val="57404555"/>
                    </a:ext>
                  </a:extLst>
                </a:gridCol>
                <a:gridCol w="666974">
                  <a:extLst>
                    <a:ext uri="{9D8B030D-6E8A-4147-A177-3AD203B41FA5}">
                      <a16:colId xmlns:a16="http://schemas.microsoft.com/office/drawing/2014/main" val="4081832494"/>
                    </a:ext>
                  </a:extLst>
                </a:gridCol>
              </a:tblGrid>
              <a:tr h="152082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GENERAL DE T.S.U.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CUATRIMESTRE MAYO – AGOSTO DEL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3C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98611"/>
                  </a:ext>
                </a:extLst>
              </a:tr>
              <a:tr h="372354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 del cuatrimestre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finalizar el cuatrimestre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3738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Emprendimiento, Formulación y Evaluación de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15745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Manufactura Aeronáutica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9130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Procesos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22339"/>
                  </a:ext>
                </a:extLst>
              </a:tr>
              <a:tr h="223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Automatización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09275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Manufactura Aeronáutica Área Maquinados de Precisión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62231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Procesos Industriales Área Manufactura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23313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Mecatrónica Área Automatización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6627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Administración Área Formulación y Evaluación de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51727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7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06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B377EAC3-4CAD-4545-99F0-E0AC9B157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25538"/>
              </p:ext>
            </p:extLst>
          </p:nvPr>
        </p:nvGraphicFramePr>
        <p:xfrm>
          <a:off x="967666" y="1912149"/>
          <a:ext cx="7208666" cy="26592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18273">
                  <a:extLst>
                    <a:ext uri="{9D8B030D-6E8A-4147-A177-3AD203B41FA5}">
                      <a16:colId xmlns:a16="http://schemas.microsoft.com/office/drawing/2014/main" val="837625983"/>
                    </a:ext>
                  </a:extLst>
                </a:gridCol>
                <a:gridCol w="1297877">
                  <a:extLst>
                    <a:ext uri="{9D8B030D-6E8A-4147-A177-3AD203B41FA5}">
                      <a16:colId xmlns:a16="http://schemas.microsoft.com/office/drawing/2014/main" val="1454117379"/>
                    </a:ext>
                  </a:extLst>
                </a:gridCol>
                <a:gridCol w="1305473">
                  <a:extLst>
                    <a:ext uri="{9D8B030D-6E8A-4147-A177-3AD203B41FA5}">
                      <a16:colId xmlns:a16="http://schemas.microsoft.com/office/drawing/2014/main" val="1018015667"/>
                    </a:ext>
                  </a:extLst>
                </a:gridCol>
                <a:gridCol w="1087043">
                  <a:extLst>
                    <a:ext uri="{9D8B030D-6E8A-4147-A177-3AD203B41FA5}">
                      <a16:colId xmlns:a16="http://schemas.microsoft.com/office/drawing/2014/main" val="3162484189"/>
                    </a:ext>
                  </a:extLst>
                </a:gridCol>
              </a:tblGrid>
              <a:tr h="26351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GENERAL DE INGENIERÍA/LICENCIATURA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CUATRIMESTRE MAYO – AGOSTO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3C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98611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 del cuatrimestre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finalizar el cuatrimestre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37380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Manufactura Aeronáutica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62231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23313"/>
                  </a:ext>
                </a:extLst>
              </a:tr>
              <a:tr h="343071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Gestión de Negocios y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66270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Mecatrónica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19101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7557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17C7F6C-1288-0CAD-1029-DF7B24A9C74C}"/>
              </a:ext>
            </a:extLst>
          </p:cNvPr>
          <p:cNvSpPr txBox="1"/>
          <p:nvPr/>
        </p:nvSpPr>
        <p:spPr>
          <a:xfrm>
            <a:off x="1837246" y="1073170"/>
            <a:ext cx="546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MATRÍCULA POR CARRERA ING/LIC.</a:t>
            </a:r>
          </a:p>
        </p:txBody>
      </p:sp>
    </p:spTree>
    <p:extLst>
      <p:ext uri="{BB962C8B-B14F-4D97-AF65-F5344CB8AC3E}">
        <p14:creationId xmlns:p14="http://schemas.microsoft.com/office/powerpoint/2010/main" val="223036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472915" y="822661"/>
            <a:ext cx="639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DESERCIÓN Y PRINCIPALES CAUSAS DE BAJAS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CUATRIMESTRE MAYO – AGOSTO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FAB26A-E75D-184F-907B-7A036EA8EDD8}"/>
              </a:ext>
            </a:extLst>
          </p:cNvPr>
          <p:cNvSpPr txBox="1"/>
          <p:nvPr/>
        </p:nvSpPr>
        <p:spPr>
          <a:xfrm>
            <a:off x="3022899" y="5627334"/>
            <a:ext cx="194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Total de Bajas   18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2BEA87E-C094-4DA4-BD3A-82B1C1371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989085"/>
              </p:ext>
            </p:extLst>
          </p:nvPr>
        </p:nvGraphicFramePr>
        <p:xfrm>
          <a:off x="1256871" y="1495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21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837247" y="824099"/>
            <a:ext cx="546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RENDIMIENTO ACADÉMICO - PROMEDIO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3B76DE42-B91C-4966-A955-587F53855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41011"/>
              </p:ext>
            </p:extLst>
          </p:nvPr>
        </p:nvGraphicFramePr>
        <p:xfrm>
          <a:off x="558328" y="1405270"/>
          <a:ext cx="8027343" cy="4175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64025">
                  <a:extLst>
                    <a:ext uri="{9D8B030D-6E8A-4147-A177-3AD203B41FA5}">
                      <a16:colId xmlns:a16="http://schemas.microsoft.com/office/drawing/2014/main" val="2686761793"/>
                    </a:ext>
                  </a:extLst>
                </a:gridCol>
                <a:gridCol w="2563318">
                  <a:extLst>
                    <a:ext uri="{9D8B030D-6E8A-4147-A177-3AD203B41FA5}">
                      <a16:colId xmlns:a16="http://schemas.microsoft.com/office/drawing/2014/main" val="4237115754"/>
                    </a:ext>
                  </a:extLst>
                </a:gridCol>
              </a:tblGrid>
              <a:tr h="49732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ACTUALIZADO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 – AGOSTO 2025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0389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Emprendimiento, Formulación y Evaluación de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77920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Manufactura Aeronáutica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11696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Procesos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72100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Mecatrónica en Automatización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378010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Administración Área Formulación y Evaluación de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45005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Manufactura Aeronáutica Área Maquinados de Precisión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76541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T.S.U. Mecatrónica Área Automatización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2109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T.S.U. Procesos Industriales Área Manufactura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39972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Manufactura Aeronáutica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72301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24742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Mecatrónica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49522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Gestión de Negocios y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5382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80386A0-F25F-5A49-9317-9EFAD6F61FAC}"/>
              </a:ext>
            </a:extLst>
          </p:cNvPr>
          <p:cNvSpPr txBox="1"/>
          <p:nvPr/>
        </p:nvSpPr>
        <p:spPr>
          <a:xfrm>
            <a:off x="3538656" y="5664569"/>
            <a:ext cx="450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Promedio Aprovechamiento    9.00   </a:t>
            </a:r>
            <a:endParaRPr lang="es-MX" sz="2400" b="1" dirty="0">
              <a:solidFill>
                <a:srgbClr val="C65D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1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5929" y="884807"/>
            <a:ext cx="7041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PLANTILLA DEL PERSONAL</a:t>
            </a:r>
          </a:p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es-MX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19155"/>
              </p:ext>
            </p:extLst>
          </p:nvPr>
        </p:nvGraphicFramePr>
        <p:xfrm>
          <a:off x="1988169" y="1807284"/>
          <a:ext cx="4957449" cy="37188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4640">
                  <a:extLst>
                    <a:ext uri="{9D8B030D-6E8A-4147-A177-3AD203B41FA5}">
                      <a16:colId xmlns:a16="http://schemas.microsoft.com/office/drawing/2014/main" val="154595457"/>
                    </a:ext>
                  </a:extLst>
                </a:gridCol>
                <a:gridCol w="768133">
                  <a:extLst>
                    <a:ext uri="{9D8B030D-6E8A-4147-A177-3AD203B41FA5}">
                      <a16:colId xmlns:a16="http://schemas.microsoft.com/office/drawing/2014/main" val="980172026"/>
                    </a:ext>
                  </a:extLst>
                </a:gridCol>
                <a:gridCol w="799700">
                  <a:extLst>
                    <a:ext uri="{9D8B030D-6E8A-4147-A177-3AD203B41FA5}">
                      <a16:colId xmlns:a16="http://schemas.microsoft.com/office/drawing/2014/main" val="512026718"/>
                    </a:ext>
                  </a:extLst>
                </a:gridCol>
                <a:gridCol w="782488">
                  <a:extLst>
                    <a:ext uri="{9D8B030D-6E8A-4147-A177-3AD203B41FA5}">
                      <a16:colId xmlns:a16="http://schemas.microsoft.com/office/drawing/2014/main" val="2034963521"/>
                    </a:ext>
                  </a:extLst>
                </a:gridCol>
                <a:gridCol w="782488">
                  <a:extLst>
                    <a:ext uri="{9D8B030D-6E8A-4147-A177-3AD203B41FA5}">
                      <a16:colId xmlns:a16="http://schemas.microsoft.com/office/drawing/2014/main" val="1473227065"/>
                    </a:ext>
                  </a:extLst>
                </a:gridCol>
              </a:tblGrid>
              <a:tr h="57870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98492"/>
                  </a:ext>
                </a:extLst>
              </a:tr>
              <a:tr h="524776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8341"/>
                  </a:ext>
                </a:extLst>
              </a:tr>
              <a:tr h="7472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ADMINISTRATIVO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84847"/>
                  </a:ext>
                </a:extLst>
              </a:tr>
              <a:tr h="747236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</a:t>
                      </a:r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TIEMPO COMPLETO (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92556"/>
                  </a:ext>
                </a:extLst>
              </a:tr>
              <a:tr h="529292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 DE ASIGNATURA (PA)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59180"/>
                  </a:ext>
                </a:extLst>
              </a:tr>
              <a:tr h="591562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MX" sz="1600" b="1" baseline="0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PLANTILLA</a:t>
                      </a:r>
                      <a:endParaRPr lang="es-MX" sz="1600" b="1" dirty="0">
                        <a:solidFill>
                          <a:srgbClr val="C65D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9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0108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55059</TotalTime>
  <Words>1757</Words>
  <Application>Microsoft Office PowerPoint</Application>
  <PresentationFormat>Presentación en pantalla (4:3)</PresentationFormat>
  <Paragraphs>457</Paragraphs>
  <Slides>29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1_Tema de Office</vt:lpstr>
      <vt:lpstr>2_Tema de Office</vt:lpstr>
      <vt:lpstr>Presentación de PowerPoint</vt:lpstr>
      <vt:lpstr>NUEVOS PROGRAMAS EDUCATIVOS 2024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Gil</dc:creator>
  <cp:lastModifiedBy>Luz Marina Vega García</cp:lastModifiedBy>
  <cp:revision>1022</cp:revision>
  <cp:lastPrinted>2025-05-20T16:10:28Z</cp:lastPrinted>
  <dcterms:created xsi:type="dcterms:W3CDTF">2022-01-31T20:03:20Z</dcterms:created>
  <dcterms:modified xsi:type="dcterms:W3CDTF">2025-09-25T19:28:05Z</dcterms:modified>
</cp:coreProperties>
</file>